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39"/>
  </p:notesMasterIdLst>
  <p:sldIdLst>
    <p:sldId id="257" r:id="rId2"/>
    <p:sldId id="261" r:id="rId3"/>
    <p:sldId id="258" r:id="rId4"/>
    <p:sldId id="262" r:id="rId5"/>
    <p:sldId id="292" r:id="rId6"/>
    <p:sldId id="259" r:id="rId7"/>
    <p:sldId id="264" r:id="rId8"/>
    <p:sldId id="293" r:id="rId9"/>
    <p:sldId id="294" r:id="rId10"/>
    <p:sldId id="295" r:id="rId11"/>
    <p:sldId id="272" r:id="rId12"/>
    <p:sldId id="265" r:id="rId13"/>
    <p:sldId id="296" r:id="rId14"/>
    <p:sldId id="273" r:id="rId15"/>
    <p:sldId id="297" r:id="rId16"/>
    <p:sldId id="274" r:id="rId17"/>
    <p:sldId id="281" r:id="rId18"/>
    <p:sldId id="284" r:id="rId19"/>
    <p:sldId id="285" r:id="rId20"/>
    <p:sldId id="286" r:id="rId21"/>
    <p:sldId id="269" r:id="rId22"/>
    <p:sldId id="266" r:id="rId23"/>
    <p:sldId id="288" r:id="rId24"/>
    <p:sldId id="289" r:id="rId25"/>
    <p:sldId id="287" r:id="rId26"/>
    <p:sldId id="267" r:id="rId27"/>
    <p:sldId id="268" r:id="rId28"/>
    <p:sldId id="263" r:id="rId29"/>
    <p:sldId id="290" r:id="rId30"/>
    <p:sldId id="291" r:id="rId31"/>
    <p:sldId id="271" r:id="rId32"/>
    <p:sldId id="260" r:id="rId33"/>
    <p:sldId id="275" r:id="rId34"/>
    <p:sldId id="276" r:id="rId35"/>
    <p:sldId id="277" r:id="rId36"/>
    <p:sldId id="278" r:id="rId37"/>
    <p:sldId id="27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055" autoAdjust="0"/>
  </p:normalViewPr>
  <p:slideViewPr>
    <p:cSldViewPr snapToGrid="0" showGuides="1">
      <p:cViewPr varScale="1">
        <p:scale>
          <a:sx n="81" d="100"/>
          <a:sy n="81" d="100"/>
        </p:scale>
        <p:origin x="120" y="21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87AF59-2FDB-450F-B649-978096271BD3}" type="datetimeFigureOut">
              <a:rPr lang="en-US" smtClean="0"/>
              <a:t>9/10/2022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9CDD9B-69D8-46FB-98C8-F1B4A8FE2081}" type="slidenum">
              <a:rPr lang="en-US" smtClean="0"/>
              <a:t>‹#›</a:t>
            </a:fld>
            <a:endParaRPr lang="en-US"/>
          </a:p>
        </p:txBody>
      </p:sp>
    </p:spTree>
    <p:extLst>
      <p:ext uri="{BB962C8B-B14F-4D97-AF65-F5344CB8AC3E}">
        <p14:creationId xmlns:p14="http://schemas.microsoft.com/office/powerpoint/2010/main" val="2072851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&lt;intro&gt;</a:t>
            </a:r>
          </a:p>
          <a:p>
            <a:pPr marL="171450" indent="-171450">
              <a:buFontTx/>
              <a:buChar char="-"/>
            </a:pPr>
            <a:endParaRPr lang="en-US" dirty="0"/>
          </a:p>
          <a:p>
            <a:pPr marL="171450" indent="-171450">
              <a:buFontTx/>
              <a:buChar cha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a:t>
            </a:r>
            <a:r>
              <a:rPr lang="en-US" dirty="0" err="1"/>
              <a:t>Larix</a:t>
            </a:r>
            <a:r>
              <a:rPr lang="en-US" dirty="0"/>
              <a:t> </a:t>
            </a:r>
            <a:r>
              <a:rPr lang="en-US" dirty="0" err="1"/>
              <a:t>occidentalis</a:t>
            </a:r>
            <a:r>
              <a:rPr lang="en-US" dirty="0"/>
              <a:t>) is a deciduous conifer that grows exclusively within the inland northwestern region of North America.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is akin to </a:t>
            </a:r>
            <a:r>
              <a:rPr lang="en-US" dirty="0" err="1"/>
              <a:t>Larix</a:t>
            </a:r>
            <a:r>
              <a:rPr lang="en-US" dirty="0"/>
              <a:t> </a:t>
            </a:r>
            <a:r>
              <a:rPr lang="en-US" dirty="0" err="1"/>
              <a:t>laricina</a:t>
            </a:r>
            <a:r>
              <a:rPr lang="en-US" dirty="0"/>
              <a:t>, or eastern larch, however unlike its eastern counterpart, western larch holds considerable timber value.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generally grows tall and straight and can grow to large diameters with heights well over 100 feet. its lumber is mixed with that of </a:t>
            </a:r>
            <a:r>
              <a:rPr lang="en-US" dirty="0" err="1"/>
              <a:t>douglas</a:t>
            </a:r>
            <a:r>
              <a:rPr lang="en-US" dirty="0"/>
              <a:t>-fir, which speaks to its value.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grows at various elevations, spanning across subalpine environments.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is also very intolerant of shade, has thick bark, and establishes prolifically after fire in mineral soil, making it both fire resistant and resilient.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AFD3059-CD34-41ED-8EDF-DA40E6348FB4}" type="slidenum">
              <a:rPr lang="en-US" smtClean="0"/>
              <a:t>1</a:t>
            </a:fld>
            <a:endParaRPr lang="en-US"/>
          </a:p>
        </p:txBody>
      </p:sp>
    </p:spTree>
    <p:extLst>
      <p:ext uri="{BB962C8B-B14F-4D97-AF65-F5344CB8AC3E}">
        <p14:creationId xmlns:p14="http://schemas.microsoft.com/office/powerpoint/2010/main" val="1085566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 describe how western larch growth varies, I used a data set that consists of repeat-measurements on trees in various stands on national forest lands that were initially measured in the 1980’s. The locations of theses stands were throughout the northwestern corner of Montana, as shown by red dots on the map.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Each of these stands were measured 4 or 5 times between 1980 and 2021 and the time between measurements was highly irregular throughout this period. </a:t>
            </a:r>
          </a:p>
          <a:p>
            <a:pPr marL="685800" lvl="1" indent="-228600">
              <a:buAutoNum type="arabicPeriod"/>
            </a:pPr>
            <a:r>
              <a:rPr lang="en-US" dirty="0"/>
              <a:t>These stands are a subset of a much larger data set that spans the inland northwest. </a:t>
            </a:r>
          </a:p>
          <a:p>
            <a:pPr marL="685800" lvl="1" indent="-228600">
              <a:buAutoNum type="arabicPeriod"/>
            </a:pPr>
            <a:r>
              <a:rPr lang="en-US" dirty="0"/>
              <a:t>Data collection occurred on these stands in 2021 specifically because they had a high proportion of western larch at the most recent measurement. </a:t>
            </a:r>
          </a:p>
          <a:p>
            <a:pPr marL="685800" lvl="1" indent="-228600">
              <a:buAutoNum type="arabicPeriod"/>
            </a:pPr>
            <a:endParaRPr lang="en-US" dirty="0"/>
          </a:p>
          <a:p>
            <a:pPr marL="228600" indent="-228600">
              <a:buAutoNum type="arabicPeriod"/>
            </a:pPr>
            <a:r>
              <a:rPr lang="en-US" dirty="0"/>
              <a:t>These stands consist of 4 plot clusters that were randomly located within a stand, as shown by black dots on the hand-drawn stand map. Each stand was treated with thinning, where three plot clusters were thinned, and the fourth was left as an un-thinned control plot, providing a side-by-side comparison of growth between thinned-and-</a:t>
            </a:r>
            <a:r>
              <a:rPr lang="en-US" dirty="0" err="1"/>
              <a:t>unthinned</a:t>
            </a:r>
            <a:r>
              <a:rPr lang="en-US" dirty="0"/>
              <a:t> conditions at the same site. </a:t>
            </a:r>
          </a:p>
          <a:p>
            <a:pPr marL="228600" indent="-228600">
              <a:buAutoNum type="arabicPeriod"/>
            </a:pPr>
            <a:endParaRPr lang="en-US" dirty="0"/>
          </a:p>
          <a:p>
            <a:pPr marL="228600" indent="-228600">
              <a:buAutoNum type="arabicPeriod"/>
            </a:pPr>
            <a:r>
              <a:rPr lang="en-US" dirty="0"/>
              <a:t>Each cluster contains 3 sample plots where data was collected on large-trees, and each of those plots contains 3 sub-plots, where data was collected on small trees. </a:t>
            </a:r>
          </a:p>
          <a:p>
            <a:pPr marL="228600" indent="-228600">
              <a:buAutoNum type="arabicPeriod"/>
            </a:pPr>
            <a:r>
              <a:rPr lang="en-US" dirty="0"/>
              <a:t>Within the large-tree plots, DBH, height, crown ratio, as well as biotic and abiotic damage data were collected on trees larger than an established diameter threshold. Since it takes a while to measure tree heights, </a:t>
            </a:r>
          </a:p>
          <a:p>
            <a:pPr marL="685800" lvl="1" indent="-228600">
              <a:buAutoNum type="arabicPeriod"/>
            </a:pPr>
            <a:r>
              <a:rPr lang="en-US" dirty="0"/>
              <a:t>height was only measured a subset of large trees within each plot.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Large trees were tagged at the time of initial measurement so that they could be tracked over time.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At subsequent measurements, trees that grew above the diameter threshold since the previous measurement were tagged and added to the data set as large-trees for remeasurement.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indent="-228600">
              <a:buAutoNum type="arabicPeriod"/>
            </a:pPr>
            <a:r>
              <a:rPr lang="en-US" dirty="0"/>
              <a:t>Within the small-tree sub-plots, trees were tallied by species and height, and DBH was measured on trees taller than 4.5 feet, but that had diameters smaller than the threshold. </a:t>
            </a:r>
          </a:p>
          <a:p>
            <a:pPr marL="228600" indent="-228600">
              <a:buAutoNum type="arabicPeriod"/>
            </a:pPr>
            <a:r>
              <a:rPr lang="en-US" dirty="0"/>
              <a:t>In both small and large tree plots, trees were counted as live or dead, providing information on tree mortality over time as well. </a:t>
            </a:r>
          </a:p>
          <a:p>
            <a:pPr marL="228600" indent="-228600">
              <a:buAutoNum type="arabicPeriod"/>
            </a:pPr>
            <a:endParaRPr lang="en-US" dirty="0"/>
          </a:p>
          <a:p>
            <a:pPr marL="228600" indent="-228600">
              <a:buAutoNum type="arabicPeriod"/>
            </a:pPr>
            <a:r>
              <a:rPr lang="en-US" dirty="0"/>
              <a:t>Additionally, GPS points were taken at each cluster of plots. These GPS points were plugged into google earth engine, and terrain characteristics were extracted, such as slope, aspect, elevation, and </a:t>
            </a:r>
            <a:r>
              <a:rPr lang="en-US" dirty="0" err="1"/>
              <a:t>heatload</a:t>
            </a:r>
            <a:r>
              <a:rPr lang="en-US" dirty="0"/>
              <a:t>. </a:t>
            </a:r>
          </a:p>
          <a:p>
            <a:pPr marL="228600" indent="-228600">
              <a:buAutoNum type="arabicPeriod"/>
            </a:pPr>
            <a:endParaRPr lang="en-US" dirty="0"/>
          </a:p>
          <a:p>
            <a:pPr marL="228600" indent="-228600">
              <a:buAutoNum type="arabicPeriod"/>
            </a:pPr>
            <a:r>
              <a:rPr lang="en-US" dirty="0"/>
              <a:t>Since I was interested in tree growth, I only used data on trees that were alive. </a:t>
            </a:r>
          </a:p>
          <a:p>
            <a:pPr marL="228600" indent="-228600">
              <a:buAutoNum type="arabicPeriod"/>
            </a:pPr>
            <a:r>
              <a:rPr lang="en-US" dirty="0"/>
              <a:t>Tree growth was calculated with basal area increment, which I will define in a moment.</a:t>
            </a:r>
          </a:p>
          <a:p>
            <a:pPr marL="228600" indent="-228600">
              <a:buAutoNum type="arabicPeriod"/>
            </a:pPr>
            <a:endParaRPr lang="en-US" dirty="0"/>
          </a:p>
          <a:p>
            <a:pPr marL="228600" indent="-228600">
              <a:buAutoNum type="arabicPeriod"/>
            </a:pPr>
            <a:r>
              <a:rPr lang="en-US" dirty="0"/>
              <a:t>Data was collected on trees of every species, but growth was only assessed on western larch. </a:t>
            </a:r>
          </a:p>
          <a:p>
            <a:pPr marL="228600" indent="-228600">
              <a:buAutoNum type="arabicPeriod"/>
            </a:pPr>
            <a:endParaRPr lang="en-US" dirty="0"/>
          </a:p>
          <a:p>
            <a:pPr marL="228600" indent="-228600">
              <a:buAutoNum type="arabicPeriod"/>
            </a:pPr>
            <a:r>
              <a:rPr lang="en-US" strike="sngStrike" dirty="0"/>
              <a:t>All models were informed by a long-term data set which consists of repeat measurements on trees within 18 forest stands in northwestern Montana.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trike="sngStrike" dirty="0"/>
              <a:t>The map here shows the rough locations of study areas used, where each dot represents a stand.  Site conditions like slope, aspect, and elevation were variable across stands in the data set. </a:t>
            </a:r>
          </a:p>
          <a:p>
            <a:pPr marL="228600" indent="-228600">
              <a:buAutoNum type="arabicPeriod"/>
            </a:pPr>
            <a:r>
              <a:rPr lang="en-US" strike="sngStrike" dirty="0"/>
              <a:t>These data are part of a larger network of permanent growth plots (or PGP’s) that were installed in the 1980’s to monitor tree growth in response to thinning. </a:t>
            </a:r>
          </a:p>
          <a:p>
            <a:pPr marL="228600" indent="-228600">
              <a:buAutoNum type="arabicPeriod"/>
            </a:pPr>
            <a:r>
              <a:rPr lang="en-US" strike="sngStrike" dirty="0"/>
              <a:t>Given this, each stand contained 4 plot clusters, 3 were treated with thinning (precommercial thinning) and 1 was left un-thinned as a control. </a:t>
            </a:r>
          </a:p>
          <a:p>
            <a:pPr marL="228600" indent="-228600">
              <a:buAutoNum type="arabicPeriod"/>
            </a:pPr>
            <a:r>
              <a:rPr lang="en-US" strike="sngStrike" dirty="0"/>
              <a:t>Trees within plots were tagged and measured about 40 years ago, and subsequent remeasurements on the same trees (and new trees) were taken at varying increments of time since then. </a:t>
            </a:r>
          </a:p>
          <a:p>
            <a:pPr marL="228600" indent="-228600">
              <a:buAutoNum type="arabicPeriod"/>
            </a:pPr>
            <a:r>
              <a:rPr lang="en-US" strike="sngStrike" dirty="0"/>
              <a:t>In 2021 I led a crew of 3 to conduct re-measurements on these 18 stands. We chose to re-measure these stands because they had a high presence of western larch data in them. </a:t>
            </a:r>
          </a:p>
          <a:p>
            <a:pPr marL="228600" indent="-228600">
              <a:buAutoNum type="arabicPeriod"/>
            </a:pPr>
            <a:r>
              <a:rPr lang="en-US" strike="sngStrike" dirty="0"/>
              <a:t>The photo on the right shows the center of a control plot that is nearly pure western larch. </a:t>
            </a:r>
          </a:p>
          <a:p>
            <a:pPr marL="228600" indent="-228600">
              <a:buAutoNum type="arabicPeriod"/>
            </a:pPr>
            <a:r>
              <a:rPr lang="en-US" strike="sngStrike" dirty="0"/>
              <a:t>Various attributes were collected on trees, including DBH, height, crown class, crown ratio, tree biotic and abiotic damage, and other info. </a:t>
            </a:r>
          </a:p>
          <a:p>
            <a:pPr marL="228600" indent="-228600">
              <a:buAutoNum type="arabicPeriod"/>
            </a:pPr>
            <a:r>
              <a:rPr lang="en-US" strike="sngStrike" dirty="0"/>
              <a:t>Each stand was measured 4 or 5 times over the last 40 years. </a:t>
            </a:r>
          </a:p>
          <a:p>
            <a:pPr marL="228600" lvl="0" indent="-228600">
              <a:buAutoNum type="arabicPeriod"/>
            </a:pPr>
            <a:endParaRPr lang="en-US" dirty="0"/>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FD3059-CD34-41ED-8EDF-DA40E6348F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7759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I’ll show you how each objective was accomplished in the order shown. </a:t>
            </a:r>
          </a:p>
          <a:p>
            <a:pPr marL="228600" indent="-228600">
              <a:buAutoNum type="arabicPeriod"/>
            </a:pPr>
            <a:r>
              <a:rPr lang="en-US" dirty="0"/>
              <a:t>I’ll come back to this slide after I explain each objective to remind you where we’re at. </a:t>
            </a:r>
          </a:p>
          <a:p>
            <a:pPr marL="228600" indent="-228600">
              <a:buAutoNum type="arabicPeriod"/>
            </a:pPr>
            <a:r>
              <a:rPr lang="en-US" dirty="0"/>
              <a:t>Since objectives 2 and 3 depend on the outcome of the first objective, we’ll start there. </a:t>
            </a:r>
          </a:p>
        </p:txBody>
      </p:sp>
      <p:sp>
        <p:nvSpPr>
          <p:cNvPr id="4" name="Slide Number Placeholder 3"/>
          <p:cNvSpPr>
            <a:spLocks noGrp="1"/>
          </p:cNvSpPr>
          <p:nvPr>
            <p:ph type="sldNum" sz="quarter" idx="5"/>
          </p:nvPr>
        </p:nvSpPr>
        <p:spPr/>
        <p:txBody>
          <a:bodyPr/>
          <a:lstStyle/>
          <a:p>
            <a:fld id="{3AFD3059-CD34-41ED-8EDF-DA40E6348FB4}" type="slidenum">
              <a:rPr lang="en-US" smtClean="0"/>
              <a:t>11</a:t>
            </a:fld>
            <a:endParaRPr lang="en-US"/>
          </a:p>
        </p:txBody>
      </p:sp>
    </p:spTree>
    <p:extLst>
      <p:ext uri="{BB962C8B-B14F-4D97-AF65-F5344CB8AC3E}">
        <p14:creationId xmlns:p14="http://schemas.microsoft.com/office/powerpoint/2010/main" val="1646760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Growth was quantified by annual basal area increment, which is the annual change of a tree’s stem area per year. This measure was annualized because of the varying periods of time between measurements. </a:t>
            </a:r>
          </a:p>
          <a:p>
            <a:pPr marL="228600" indent="-228600">
              <a:buAutoNum type="arabicPeriod"/>
            </a:pPr>
            <a:r>
              <a:rPr lang="en-US" dirty="0"/>
              <a:t>Since I was only interested in live-tree growth, I only used BAI values that were greater than zero</a:t>
            </a:r>
          </a:p>
          <a:p>
            <a:pPr marL="685800" lvl="1" indent="-228600">
              <a:buAutoNum type="arabicPeriod"/>
            </a:pPr>
            <a:r>
              <a:rPr lang="en-US" dirty="0"/>
              <a:t>BAI cannot be negative, and thus is bound by zero. </a:t>
            </a:r>
          </a:p>
        </p:txBody>
      </p:sp>
      <p:sp>
        <p:nvSpPr>
          <p:cNvPr id="4" name="Slide Number Placeholder 3"/>
          <p:cNvSpPr>
            <a:spLocks noGrp="1"/>
          </p:cNvSpPr>
          <p:nvPr>
            <p:ph type="sldNum" sz="quarter" idx="5"/>
          </p:nvPr>
        </p:nvSpPr>
        <p:spPr/>
        <p:txBody>
          <a:bodyPr/>
          <a:lstStyle/>
          <a:p>
            <a:fld id="{879CDD9B-69D8-46FB-98C8-F1B4A8FE2081}" type="slidenum">
              <a:rPr lang="en-US" smtClean="0"/>
              <a:t>12</a:t>
            </a:fld>
            <a:endParaRPr lang="en-US"/>
          </a:p>
        </p:txBody>
      </p:sp>
    </p:spTree>
    <p:extLst>
      <p:ext uri="{BB962C8B-B14F-4D97-AF65-F5344CB8AC3E}">
        <p14:creationId xmlns:p14="http://schemas.microsoft.com/office/powerpoint/2010/main" val="4167019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Growth was quantified by annual basal area increment, which is the annual change of a tree’s stem area per year. This measure was annualized because of the varying periods of time between measurements. </a:t>
            </a:r>
          </a:p>
          <a:p>
            <a:pPr marL="228600" indent="-228600">
              <a:buAutoNum type="arabicPeriod"/>
            </a:pPr>
            <a:r>
              <a:rPr lang="en-US" dirty="0"/>
              <a:t>Since I was only interested in live-tree growth, I only used BAI values that were greater than zero</a:t>
            </a:r>
          </a:p>
          <a:p>
            <a:pPr marL="685800" lvl="1" indent="-228600">
              <a:buAutoNum type="arabicPeriod"/>
            </a:pPr>
            <a:r>
              <a:rPr lang="en-US" dirty="0"/>
              <a:t>BAI cannot be negative, and thus is bound by zero. </a:t>
            </a:r>
          </a:p>
        </p:txBody>
      </p:sp>
      <p:sp>
        <p:nvSpPr>
          <p:cNvPr id="4" name="Slide Number Placeholder 3"/>
          <p:cNvSpPr>
            <a:spLocks noGrp="1"/>
          </p:cNvSpPr>
          <p:nvPr>
            <p:ph type="sldNum" sz="quarter" idx="5"/>
          </p:nvPr>
        </p:nvSpPr>
        <p:spPr/>
        <p:txBody>
          <a:bodyPr/>
          <a:lstStyle/>
          <a:p>
            <a:fld id="{879CDD9B-69D8-46FB-98C8-F1B4A8FE2081}" type="slidenum">
              <a:rPr lang="en-US" smtClean="0"/>
              <a:t>13</a:t>
            </a:fld>
            <a:endParaRPr lang="en-US"/>
          </a:p>
        </p:txBody>
      </p:sp>
    </p:spTree>
    <p:extLst>
      <p:ext uri="{BB962C8B-B14F-4D97-AF65-F5344CB8AC3E}">
        <p14:creationId xmlns:p14="http://schemas.microsoft.com/office/powerpoint/2010/main" val="2139125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models like FVS, tree growth is estimated from variables that describe tree size, competition, and site productivity. </a:t>
            </a:r>
          </a:p>
          <a:p>
            <a:pPr marL="228600" indent="-228600">
              <a:buAutoNum type="arabicPeriod"/>
            </a:pPr>
            <a:r>
              <a:rPr lang="en-US" dirty="0"/>
              <a:t>Models like this use nonlinear relationships to characterize growth from these variables. </a:t>
            </a:r>
          </a:p>
          <a:p>
            <a:pPr marL="228600" indent="-228600">
              <a:buAutoNum type="arabicPeriod"/>
            </a:pPr>
            <a:r>
              <a:rPr lang="en-US" dirty="0"/>
              <a:t>Additionally, BAI is oftentimes log-transformed and is not equally dispersed throughout its range. </a:t>
            </a:r>
          </a:p>
          <a:p>
            <a:pPr marL="228600" indent="-228600">
              <a:buAutoNum type="arabicPeriod"/>
            </a:pPr>
            <a:endParaRPr lang="en-US" dirty="0"/>
          </a:p>
          <a:p>
            <a:pPr marL="228600" indent="-228600">
              <a:buAutoNum type="arabicPeriod"/>
            </a:pPr>
            <a:r>
              <a:rPr lang="en-US" dirty="0"/>
              <a:t>The figure at the bottom relates BAI (on the y) to DBH (on the x; a size variable). As you can see, there’s a near linear trend, but as DBH increases, BAI becomes more variable. </a:t>
            </a:r>
          </a:p>
        </p:txBody>
      </p:sp>
      <p:sp>
        <p:nvSpPr>
          <p:cNvPr id="4" name="Slide Number Placeholder 3"/>
          <p:cNvSpPr>
            <a:spLocks noGrp="1"/>
          </p:cNvSpPr>
          <p:nvPr>
            <p:ph type="sldNum" sz="quarter" idx="5"/>
          </p:nvPr>
        </p:nvSpPr>
        <p:spPr/>
        <p:txBody>
          <a:bodyPr/>
          <a:lstStyle/>
          <a:p>
            <a:fld id="{879CDD9B-69D8-46FB-98C8-F1B4A8FE2081}" type="slidenum">
              <a:rPr lang="en-US" smtClean="0"/>
              <a:t>14</a:t>
            </a:fld>
            <a:endParaRPr lang="en-US"/>
          </a:p>
        </p:txBody>
      </p:sp>
    </p:spTree>
    <p:extLst>
      <p:ext uri="{BB962C8B-B14F-4D97-AF65-F5344CB8AC3E}">
        <p14:creationId xmlns:p14="http://schemas.microsoft.com/office/powerpoint/2010/main" val="1452282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models like FVS, tree growth is estimated from variables that describe tree size, competition, and site productivity. </a:t>
            </a:r>
          </a:p>
          <a:p>
            <a:pPr marL="228600" indent="-228600">
              <a:buAutoNum type="arabicPeriod"/>
            </a:pPr>
            <a:r>
              <a:rPr lang="en-US" dirty="0"/>
              <a:t>Models like this use nonlinear relationships to characterize growth from these variables. </a:t>
            </a:r>
          </a:p>
          <a:p>
            <a:pPr marL="228600" indent="-228600">
              <a:buAutoNum type="arabicPeriod"/>
            </a:pPr>
            <a:r>
              <a:rPr lang="en-US" dirty="0"/>
              <a:t>Additionally, BAI is oftentimes log-transformed and is not equally dispersed throughout its range. </a:t>
            </a:r>
          </a:p>
          <a:p>
            <a:pPr marL="228600" indent="-228600">
              <a:buAutoNum type="arabicPeriod"/>
            </a:pPr>
            <a:endParaRPr lang="en-US" dirty="0"/>
          </a:p>
          <a:p>
            <a:pPr marL="228600" indent="-228600">
              <a:buAutoNum type="arabicPeriod"/>
            </a:pPr>
            <a:r>
              <a:rPr lang="en-US" dirty="0"/>
              <a:t>The figure at the bottom relates BAI (on the y) to DBH (on the x; a size variable). As you can see, there’s a near linear trend, but as DBH increases, BAI becomes more variable. </a:t>
            </a:r>
          </a:p>
        </p:txBody>
      </p:sp>
      <p:sp>
        <p:nvSpPr>
          <p:cNvPr id="4" name="Slide Number Placeholder 3"/>
          <p:cNvSpPr>
            <a:spLocks noGrp="1"/>
          </p:cNvSpPr>
          <p:nvPr>
            <p:ph type="sldNum" sz="quarter" idx="5"/>
          </p:nvPr>
        </p:nvSpPr>
        <p:spPr/>
        <p:txBody>
          <a:bodyPr/>
          <a:lstStyle/>
          <a:p>
            <a:fld id="{879CDD9B-69D8-46FB-98C8-F1B4A8FE2081}" type="slidenum">
              <a:rPr lang="en-US" smtClean="0"/>
              <a:t>15</a:t>
            </a:fld>
            <a:endParaRPr lang="en-US"/>
          </a:p>
        </p:txBody>
      </p:sp>
    </p:spTree>
    <p:extLst>
      <p:ext uri="{BB962C8B-B14F-4D97-AF65-F5344CB8AC3E}">
        <p14:creationId xmlns:p14="http://schemas.microsoft.com/office/powerpoint/2010/main" val="4228782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nonlinear relationships were expected, and given the characteristics of BAI, a generalized additive model with a log-link and gamma distribution was used to determine a growth relationship. </a:t>
            </a:r>
          </a:p>
          <a:p>
            <a:pPr marL="228600" indent="-228600">
              <a:buAutoNum type="arabicPeriod"/>
            </a:pPr>
            <a:r>
              <a:rPr lang="en-US" dirty="0"/>
              <a:t>Since experimental design of the PGP data contains measurements on the same trees in the same plots within the same stands over time, random effects were considered. </a:t>
            </a:r>
          </a:p>
          <a:p>
            <a:pPr marL="228600" indent="-228600">
              <a:buAutoNum type="arabicPeriod"/>
            </a:pPr>
            <a:r>
              <a:rPr lang="en-US" dirty="0"/>
              <a:t>Ultimately a random intercept was assigned to each individual tree to account for dependence among data points.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16</a:t>
            </a:fld>
            <a:endParaRPr lang="en-US"/>
          </a:p>
        </p:txBody>
      </p:sp>
    </p:spTree>
    <p:extLst>
      <p:ext uri="{BB962C8B-B14F-4D97-AF65-F5344CB8AC3E}">
        <p14:creationId xmlns:p14="http://schemas.microsoft.com/office/powerpoint/2010/main" val="2046016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This order follows that of previous works (see Wykoff 1990 and </a:t>
            </a:r>
            <a:r>
              <a:rPr lang="en-US" dirty="0" err="1"/>
              <a:t>Monserud</a:t>
            </a:r>
            <a:r>
              <a:rPr lang="en-US" dirty="0"/>
              <a:t> and </a:t>
            </a:r>
            <a:r>
              <a:rPr lang="en-US" dirty="0" err="1"/>
              <a:t>Sterba</a:t>
            </a:r>
            <a:r>
              <a:rPr lang="en-US" dirty="0"/>
              <a:t> 1996)</a:t>
            </a:r>
          </a:p>
          <a:p>
            <a:pPr marL="228600" indent="-228600">
              <a:buAutoNum type="arabicPeriod"/>
            </a:pPr>
            <a:endParaRPr lang="en-US" dirty="0"/>
          </a:p>
          <a:p>
            <a:pPr marL="228600" indent="-228600">
              <a:buAutoNum type="arabicPeriod"/>
            </a:pPr>
            <a:r>
              <a:rPr lang="en-US" dirty="0"/>
              <a:t>DBH and tree basal area were compared, where DBH was selected to be included in the model. </a:t>
            </a:r>
          </a:p>
        </p:txBody>
      </p:sp>
      <p:sp>
        <p:nvSpPr>
          <p:cNvPr id="4" name="Slide Number Placeholder 3"/>
          <p:cNvSpPr>
            <a:spLocks noGrp="1"/>
          </p:cNvSpPr>
          <p:nvPr>
            <p:ph type="sldNum" sz="quarter" idx="5"/>
          </p:nvPr>
        </p:nvSpPr>
        <p:spPr/>
        <p:txBody>
          <a:bodyPr/>
          <a:lstStyle/>
          <a:p>
            <a:fld id="{879CDD9B-69D8-46FB-98C8-F1B4A8FE2081}" type="slidenum">
              <a:rPr lang="en-US" smtClean="0"/>
              <a:t>17</a:t>
            </a:fld>
            <a:endParaRPr lang="en-US"/>
          </a:p>
        </p:txBody>
      </p:sp>
    </p:spTree>
    <p:extLst>
      <p:ext uri="{BB962C8B-B14F-4D97-AF65-F5344CB8AC3E}">
        <p14:creationId xmlns:p14="http://schemas.microsoft.com/office/powerpoint/2010/main" val="1516924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Next the ratio of tree diameter to plot quadratic mean diameter, basal area larger than the subject tree, crown ratio, plot basal area per hectare (BAH), and plot trees per hectare. </a:t>
            </a:r>
          </a:p>
          <a:p>
            <a:pPr marL="228600" indent="-228600">
              <a:buAutoNum type="arabicPeriod"/>
            </a:pPr>
            <a:r>
              <a:rPr lang="en-US" dirty="0"/>
              <a:t>We thought it was important to include competition variables that both described an individual tree’s competitive position compared to other trees as well as the overall competitive environment that a tree is growing within. </a:t>
            </a:r>
          </a:p>
          <a:p>
            <a:pPr marL="228600" indent="-228600">
              <a:buAutoNum type="arabicPeriod"/>
            </a:pPr>
            <a:r>
              <a:rPr lang="en-US" dirty="0"/>
              <a:t>BAL and crown ratio were selected for the former, and BAH was selected for the latter. </a:t>
            </a:r>
          </a:p>
        </p:txBody>
      </p:sp>
      <p:sp>
        <p:nvSpPr>
          <p:cNvPr id="4" name="Slide Number Placeholder 3"/>
          <p:cNvSpPr>
            <a:spLocks noGrp="1"/>
          </p:cNvSpPr>
          <p:nvPr>
            <p:ph type="sldNum" sz="quarter" idx="5"/>
          </p:nvPr>
        </p:nvSpPr>
        <p:spPr/>
        <p:txBody>
          <a:bodyPr/>
          <a:lstStyle/>
          <a:p>
            <a:fld id="{879CDD9B-69D8-46FB-98C8-F1B4A8FE2081}" type="slidenum">
              <a:rPr lang="en-US" smtClean="0"/>
              <a:t>18</a:t>
            </a:fld>
            <a:endParaRPr lang="en-US"/>
          </a:p>
        </p:txBody>
      </p:sp>
    </p:spTree>
    <p:extLst>
      <p:ext uri="{BB962C8B-B14F-4D97-AF65-F5344CB8AC3E}">
        <p14:creationId xmlns:p14="http://schemas.microsoft.com/office/powerpoint/2010/main" val="489736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Site productivity variables considered are shown on the right. </a:t>
            </a:r>
          </a:p>
          <a:p>
            <a:pPr marL="228600" indent="-228600">
              <a:buAutoNum type="arabicPeriod"/>
            </a:pPr>
            <a:r>
              <a:rPr lang="en-US" dirty="0"/>
              <a:t>Ultimately aspect was selected</a:t>
            </a:r>
          </a:p>
        </p:txBody>
      </p:sp>
      <p:sp>
        <p:nvSpPr>
          <p:cNvPr id="4" name="Slide Number Placeholder 3"/>
          <p:cNvSpPr>
            <a:spLocks noGrp="1"/>
          </p:cNvSpPr>
          <p:nvPr>
            <p:ph type="sldNum" sz="quarter" idx="5"/>
          </p:nvPr>
        </p:nvSpPr>
        <p:spPr/>
        <p:txBody>
          <a:bodyPr/>
          <a:lstStyle/>
          <a:p>
            <a:fld id="{879CDD9B-69D8-46FB-98C8-F1B4A8FE2081}" type="slidenum">
              <a:rPr lang="en-US" smtClean="0"/>
              <a:t>19</a:t>
            </a:fld>
            <a:endParaRPr lang="en-US"/>
          </a:p>
        </p:txBody>
      </p:sp>
    </p:spTree>
    <p:extLst>
      <p:ext uri="{BB962C8B-B14F-4D97-AF65-F5344CB8AC3E}">
        <p14:creationId xmlns:p14="http://schemas.microsoft.com/office/powerpoint/2010/main" val="2982145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a:t>
            </a:r>
            <a:r>
              <a:rPr lang="en-US" dirty="0" err="1"/>
              <a:t>Larix</a:t>
            </a:r>
            <a:r>
              <a:rPr lang="en-US" dirty="0"/>
              <a:t> </a:t>
            </a:r>
            <a:r>
              <a:rPr lang="en-US" dirty="0" err="1"/>
              <a:t>occidentalis</a:t>
            </a:r>
            <a:r>
              <a:rPr lang="en-US" dirty="0"/>
              <a:t>) is a deciduous conifer that grows exclusively within the inland northwestern region of North America. It is akin to </a:t>
            </a:r>
            <a:r>
              <a:rPr lang="en-US" dirty="0" err="1"/>
              <a:t>Larix</a:t>
            </a:r>
            <a:r>
              <a:rPr lang="en-US" dirty="0"/>
              <a:t> </a:t>
            </a:r>
            <a:r>
              <a:rPr lang="en-US" dirty="0" err="1"/>
              <a:t>laricina</a:t>
            </a:r>
            <a:r>
              <a:rPr lang="en-US" dirty="0"/>
              <a:t>, or eastern larch, however unlike its eastern counterpart, western larch holds considerable timber value. It generally grows tall and straight and can grow to large diameters with heights well over 100 feet. its lumber is mixed with that of </a:t>
            </a:r>
            <a:r>
              <a:rPr lang="en-US" dirty="0" err="1"/>
              <a:t>douglas</a:t>
            </a:r>
            <a:r>
              <a:rPr lang="en-US" dirty="0"/>
              <a:t>-fir.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grows at various elevations, spanning across subalpine environments.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is also very intolerant of shade, has thick bark, and establishes prolifically after fire in mineral soil, making it both fire resistant and resilient. </a:t>
            </a:r>
          </a:p>
          <a:p>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2</a:t>
            </a:fld>
            <a:endParaRPr lang="en-US"/>
          </a:p>
        </p:txBody>
      </p:sp>
    </p:spTree>
    <p:extLst>
      <p:ext uri="{BB962C8B-B14F-4D97-AF65-F5344CB8AC3E}">
        <p14:creationId xmlns:p14="http://schemas.microsoft.com/office/powerpoint/2010/main" val="2974435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On the left are the partial response of BAI (on the y-axis) to each term in the model. They are shown on the log-link scale, which is why they are centered about zero. They’re functional shapes can easily be compared to previous models on this scale since those models have used a similar scale. </a:t>
            </a:r>
          </a:p>
          <a:p>
            <a:pPr marL="228600" indent="-228600">
              <a:buAutoNum type="arabicPeriod"/>
            </a:pPr>
            <a:endParaRPr lang="en-US" dirty="0"/>
          </a:p>
          <a:p>
            <a:pPr marL="228600" indent="-228600">
              <a:buAutoNum type="arabicPeriod"/>
            </a:pPr>
            <a:r>
              <a:rPr lang="en-US" dirty="0"/>
              <a:t>DBH and crown ratio have positive associations with BAI, DBH being nonlinear, and crown ratio being near-linear on the log-scale. </a:t>
            </a:r>
          </a:p>
          <a:p>
            <a:pPr marL="228600" indent="-228600">
              <a:buAutoNum type="arabicPeriod"/>
            </a:pPr>
            <a:r>
              <a:rPr lang="en-US" dirty="0"/>
              <a:t>BAL and BAH had negative associations with BAI, where BAL doesn’t appear relevant until values higher than 0.8. </a:t>
            </a:r>
          </a:p>
          <a:p>
            <a:pPr marL="228600" indent="-228600">
              <a:buAutoNum type="arabicPeriod"/>
            </a:pPr>
            <a:endParaRPr lang="en-US" dirty="0"/>
          </a:p>
          <a:p>
            <a:pPr marL="228600" indent="-228600">
              <a:buAutoNum type="arabicPeriod"/>
            </a:pPr>
            <a:r>
              <a:rPr lang="en-US" dirty="0"/>
              <a:t>Larch growing on northern aspects in this data set were associated with higher growth, and southern was negative, although, there wasn’t much south-aspect data. There was higher growth on north-northwest aspects. </a:t>
            </a:r>
          </a:p>
          <a:p>
            <a:pPr marL="228600" indent="-228600">
              <a:buAutoNum type="arabicPeriod"/>
            </a:pPr>
            <a:endParaRPr lang="en-US" dirty="0"/>
          </a:p>
          <a:p>
            <a:pPr marL="228600" indent="-228600">
              <a:buAutoNum type="arabicPeriod"/>
            </a:pPr>
            <a:r>
              <a:rPr lang="en-US" dirty="0"/>
              <a:t>Overall, DBH, crown ratio, and BAH all held functional relationships that are similar to those identified by previous works. </a:t>
            </a:r>
          </a:p>
          <a:p>
            <a:pPr marL="228600" indent="-228600">
              <a:buAutoNum type="arabicPeriod"/>
            </a:pPr>
            <a:r>
              <a:rPr lang="en-US" dirty="0"/>
              <a:t>BAL was different, although the way it was quantified here was different, so it’s hard to say how it compares. </a:t>
            </a:r>
          </a:p>
        </p:txBody>
      </p:sp>
      <p:sp>
        <p:nvSpPr>
          <p:cNvPr id="4" name="Slide Number Placeholder 3"/>
          <p:cNvSpPr>
            <a:spLocks noGrp="1"/>
          </p:cNvSpPr>
          <p:nvPr>
            <p:ph type="sldNum" sz="quarter" idx="5"/>
          </p:nvPr>
        </p:nvSpPr>
        <p:spPr/>
        <p:txBody>
          <a:bodyPr/>
          <a:lstStyle/>
          <a:p>
            <a:fld id="{879CDD9B-69D8-46FB-98C8-F1B4A8FE2081}" type="slidenum">
              <a:rPr lang="en-US" smtClean="0"/>
              <a:t>20</a:t>
            </a:fld>
            <a:endParaRPr lang="en-US"/>
          </a:p>
        </p:txBody>
      </p:sp>
    </p:spTree>
    <p:extLst>
      <p:ext uri="{BB962C8B-B14F-4D97-AF65-F5344CB8AC3E}">
        <p14:creationId xmlns:p14="http://schemas.microsoft.com/office/powerpoint/2010/main" val="974174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With that growth model, we can now look at how larch growth varies across mixtures. </a:t>
            </a:r>
          </a:p>
        </p:txBody>
      </p:sp>
      <p:sp>
        <p:nvSpPr>
          <p:cNvPr id="4" name="Slide Number Placeholder 3"/>
          <p:cNvSpPr>
            <a:spLocks noGrp="1"/>
          </p:cNvSpPr>
          <p:nvPr>
            <p:ph type="sldNum" sz="quarter" idx="5"/>
          </p:nvPr>
        </p:nvSpPr>
        <p:spPr/>
        <p:txBody>
          <a:bodyPr/>
          <a:lstStyle/>
          <a:p>
            <a:fld id="{3AFD3059-CD34-41ED-8EDF-DA40E6348FB4}" type="slidenum">
              <a:rPr lang="en-US" smtClean="0"/>
              <a:t>21</a:t>
            </a:fld>
            <a:endParaRPr lang="en-US"/>
          </a:p>
        </p:txBody>
      </p:sp>
    </p:spTree>
    <p:extLst>
      <p:ext uri="{BB962C8B-B14F-4D97-AF65-F5344CB8AC3E}">
        <p14:creationId xmlns:p14="http://schemas.microsoft.com/office/powerpoint/2010/main" val="1523617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With that growth model, we can now look at how larch growth varies across mixtures. </a:t>
            </a:r>
          </a:p>
        </p:txBody>
      </p:sp>
      <p:sp>
        <p:nvSpPr>
          <p:cNvPr id="4" name="Slide Number Placeholder 3"/>
          <p:cNvSpPr>
            <a:spLocks noGrp="1"/>
          </p:cNvSpPr>
          <p:nvPr>
            <p:ph type="sldNum" sz="quarter" idx="5"/>
          </p:nvPr>
        </p:nvSpPr>
        <p:spPr/>
        <p:txBody>
          <a:bodyPr/>
          <a:lstStyle/>
          <a:p>
            <a:fld id="{3AFD3059-CD34-41ED-8EDF-DA40E6348FB4}" type="slidenum">
              <a:rPr lang="en-US" smtClean="0"/>
              <a:t>25</a:t>
            </a:fld>
            <a:endParaRPr lang="en-US"/>
          </a:p>
        </p:txBody>
      </p:sp>
    </p:spTree>
    <p:extLst>
      <p:ext uri="{BB962C8B-B14F-4D97-AF65-F5344CB8AC3E}">
        <p14:creationId xmlns:p14="http://schemas.microsoft.com/office/powerpoint/2010/main" val="366237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figure on the right is a histogram of western larch diameter at breast height (or DBH), where observations are color-coded by tree crown class. </a:t>
            </a:r>
          </a:p>
          <a:p>
            <a:pPr marL="685800" lvl="1" indent="-228600">
              <a:buAutoNum type="arabicPeriod"/>
            </a:pPr>
            <a:r>
              <a:rPr lang="en-US" dirty="0"/>
              <a:t>As you can see, tree size varied in DBH between 0 and 60 cm. and most observations were of Co-dominant trees (shown in green), and the least observations were of overtopped trees (shown by the very small purple bins), with a handful of observations of dominant and intermediate trees, shown by red and blue, respectively. </a:t>
            </a:r>
          </a:p>
          <a:p>
            <a:pPr marL="1143000" lvl="2" indent="-228600">
              <a:buAutoNum type="arabicPeriod"/>
            </a:pPr>
            <a:r>
              <a:rPr lang="en-US" dirty="0"/>
              <a:t>Since western larch is in</a:t>
            </a:r>
          </a:p>
          <a:p>
            <a:pPr marL="1143000" lvl="2" indent="-228600">
              <a:buAutoNum type="arabicPeriod"/>
            </a:pPr>
            <a:endParaRPr lang="en-US" dirty="0"/>
          </a:p>
          <a:p>
            <a:pPr marL="1143000" lvl="2" indent="-228600">
              <a:buAutoNum type="arabicPeriod"/>
            </a:pPr>
            <a:r>
              <a:rPr lang="en-US" dirty="0"/>
              <a:t>tolerant of shade and considered a pioneer species, it isn’t too surprising that it holds a relatively dominant position in communities that it grows in. </a:t>
            </a:r>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total, the model was informed by around sixty-eight-hundred growth increments, which were recorded on about twenty-four-hundred individual larch trees. </a:t>
            </a:r>
          </a:p>
          <a:p>
            <a:pPr marL="1143000" lvl="2"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28</a:t>
            </a:fld>
            <a:endParaRPr lang="en-US"/>
          </a:p>
        </p:txBody>
      </p:sp>
    </p:spTree>
    <p:extLst>
      <p:ext uri="{BB962C8B-B14F-4D97-AF65-F5344CB8AC3E}">
        <p14:creationId xmlns:p14="http://schemas.microsoft.com/office/powerpoint/2010/main" val="3830279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Here is a very brief summary of findings to consider as we move forward:</a:t>
            </a:r>
          </a:p>
          <a:p>
            <a:pPr marL="0" indent="0">
              <a:buNone/>
            </a:pPr>
            <a:endParaRPr lang="en-US" dirty="0"/>
          </a:p>
          <a:p>
            <a:pPr marL="228600" indent="-228600">
              <a:buAutoNum type="arabicPeriod"/>
            </a:pPr>
            <a:r>
              <a:rPr lang="en-US" dirty="0"/>
              <a:t>First, after accounting for size, competition, density, and site influences, there was a minor effect of composition on western larch growth</a:t>
            </a:r>
          </a:p>
          <a:p>
            <a:pPr marL="228600" indent="-228600">
              <a:buAutoNum type="arabicPeriod"/>
            </a:pPr>
            <a:r>
              <a:rPr lang="en-US" dirty="0"/>
              <a:t>I used two different metrics to capture a community species composition effect – one was a relative abundance weighted by species identity; the other was a relative abundance weighted by shade-tolerance. I’ll describe these a bit more later on. </a:t>
            </a:r>
          </a:p>
          <a:p>
            <a:pPr marL="685800" lvl="1" indent="-228600">
              <a:buAutoNum type="arabicPeriod"/>
            </a:pPr>
            <a:r>
              <a:rPr lang="en-US" dirty="0"/>
              <a:t>Both metrics used expressed a similar minor impact on western larch growth</a:t>
            </a:r>
          </a:p>
          <a:p>
            <a:pPr marL="685800" lvl="1" indent="-228600">
              <a:buAutoNum type="arabicPeriod"/>
            </a:pPr>
            <a:r>
              <a:rPr lang="en-US" dirty="0"/>
              <a:t>As mixture decreased, the effect that it had on growth also decreased, </a:t>
            </a:r>
          </a:p>
          <a:p>
            <a:pPr marL="1143000" lvl="2" indent="-228600">
              <a:buAutoNum type="arabicPeriod"/>
            </a:pPr>
            <a:r>
              <a:rPr lang="en-US" dirty="0"/>
              <a:t>in other words, the growth of larch was impacted more when it was growing in more diverse communities. </a:t>
            </a:r>
          </a:p>
          <a:p>
            <a:pPr marL="0" lvl="0" indent="0">
              <a:buNone/>
            </a:pPr>
            <a:endParaRPr lang="en-US" dirty="0"/>
          </a:p>
          <a:p>
            <a:pPr marL="0" lvl="0" indent="0">
              <a:buNone/>
            </a:pPr>
            <a:r>
              <a:rPr lang="en-US" dirty="0"/>
              <a:t>With these things in mind, I’ll show you how I got to these findings. </a:t>
            </a:r>
          </a:p>
        </p:txBody>
      </p:sp>
      <p:sp>
        <p:nvSpPr>
          <p:cNvPr id="4" name="Slide Number Placeholder 3"/>
          <p:cNvSpPr>
            <a:spLocks noGrp="1"/>
          </p:cNvSpPr>
          <p:nvPr>
            <p:ph type="sldNum" sz="quarter" idx="5"/>
          </p:nvPr>
        </p:nvSpPr>
        <p:spPr/>
        <p:txBody>
          <a:bodyPr/>
          <a:lstStyle/>
          <a:p>
            <a:fld id="{3AFD3059-CD34-41ED-8EDF-DA40E6348FB4}" type="slidenum">
              <a:rPr lang="en-US" smtClean="0"/>
              <a:t>32</a:t>
            </a:fld>
            <a:endParaRPr lang="en-US"/>
          </a:p>
        </p:txBody>
      </p:sp>
    </p:spTree>
    <p:extLst>
      <p:ext uri="{BB962C8B-B14F-4D97-AF65-F5344CB8AC3E}">
        <p14:creationId xmlns:p14="http://schemas.microsoft.com/office/powerpoint/2010/main" val="952518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33</a:t>
            </a:fld>
            <a:endParaRPr lang="en-US"/>
          </a:p>
        </p:txBody>
      </p:sp>
    </p:spTree>
    <p:extLst>
      <p:ext uri="{BB962C8B-B14F-4D97-AF65-F5344CB8AC3E}">
        <p14:creationId xmlns:p14="http://schemas.microsoft.com/office/powerpoint/2010/main" val="2396523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34</a:t>
            </a:fld>
            <a:endParaRPr lang="en-US"/>
          </a:p>
        </p:txBody>
      </p:sp>
    </p:spTree>
    <p:extLst>
      <p:ext uri="{BB962C8B-B14F-4D97-AF65-F5344CB8AC3E}">
        <p14:creationId xmlns:p14="http://schemas.microsoft.com/office/powerpoint/2010/main" val="3672593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35</a:t>
            </a:fld>
            <a:endParaRPr lang="en-US"/>
          </a:p>
        </p:txBody>
      </p:sp>
    </p:spTree>
    <p:extLst>
      <p:ext uri="{BB962C8B-B14F-4D97-AF65-F5344CB8AC3E}">
        <p14:creationId xmlns:p14="http://schemas.microsoft.com/office/powerpoint/2010/main" val="36552634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36</a:t>
            </a:fld>
            <a:endParaRPr lang="en-US"/>
          </a:p>
        </p:txBody>
      </p:sp>
    </p:spTree>
    <p:extLst>
      <p:ext uri="{BB962C8B-B14F-4D97-AF65-F5344CB8AC3E}">
        <p14:creationId xmlns:p14="http://schemas.microsoft.com/office/powerpoint/2010/main" val="2801350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test if species-mixing impacts larch growth, I’m performing a model-driven analysis using Generalized Additive Models (or GAMs), where I use the PGP data to estimate basal area increment of larch and evaluate the effects of different predictors. </a:t>
            </a:r>
          </a:p>
          <a:p>
            <a:pPr marL="628650" lvl="1" indent="-171450">
              <a:buFontTx/>
              <a:buChar char="-"/>
            </a:pPr>
            <a:r>
              <a:rPr lang="en-US" dirty="0"/>
              <a:t>I’m using GAMs because they allow for flexibility in the model fitting process by representing non-linear relationships with smooth functions, allow the data to determine the shape of the functional relationship, and they lack the assumption/structure that traditional linear modeling approaches require. </a:t>
            </a:r>
          </a:p>
          <a:p>
            <a:pPr marL="171450" indent="-171450">
              <a:buFontTx/>
              <a:buChar char="-"/>
            </a:pPr>
            <a:r>
              <a:rPr lang="en-US" dirty="0"/>
              <a:t>This approach is more or less inspired by a combination of the works of </a:t>
            </a:r>
            <a:r>
              <a:rPr lang="en-US" dirty="0" err="1"/>
              <a:t>Vospernik</a:t>
            </a:r>
            <a:r>
              <a:rPr lang="en-US" dirty="0"/>
              <a:t> 2020, Wykoff 1990, and </a:t>
            </a:r>
            <a:r>
              <a:rPr lang="en-US" dirty="0" err="1"/>
              <a:t>Monserud</a:t>
            </a:r>
            <a:r>
              <a:rPr lang="en-US" dirty="0"/>
              <a:t> &amp; </a:t>
            </a:r>
            <a:r>
              <a:rPr lang="en-US" dirty="0" err="1"/>
              <a:t>Sterba</a:t>
            </a:r>
            <a:r>
              <a:rPr lang="en-US" dirty="0"/>
              <a:t> 1996</a:t>
            </a:r>
          </a:p>
          <a:p>
            <a:pPr marL="171450" indent="-171450">
              <a:buFontTx/>
              <a:buChar char="-"/>
            </a:pPr>
            <a:r>
              <a:rPr lang="en-US" dirty="0"/>
              <a:t>Since the PGP data contain lots of variables that have already been used to estimate BAI, such as in the diameter increment model applied by FVS, it’s important that I make use of variables that we already know account for variability in BAI. </a:t>
            </a:r>
          </a:p>
          <a:p>
            <a:pPr marL="171450" indent="-171450">
              <a:buFontTx/>
              <a:buChar char="-"/>
            </a:pPr>
            <a:r>
              <a:rPr lang="en-US" dirty="0"/>
              <a:t>To do that, I’m setting up a base-model with such variables, so that I can have a foundation upon which I can apply a variable that represents a species-mixing effect</a:t>
            </a:r>
          </a:p>
          <a:p>
            <a:pPr marL="171450" indent="-171450">
              <a:buFontTx/>
              <a:buChar char="-"/>
            </a:pPr>
            <a:r>
              <a:rPr lang="en-US" dirty="0"/>
              <a:t>I’m doing this in an iterative manner, where I’ve grouped variables together by similarity, and then use RMSE and other metrics to compare models with one another</a:t>
            </a:r>
          </a:p>
          <a:p>
            <a:pPr marL="628650" lvl="1" indent="-171450">
              <a:buFontTx/>
              <a:buChar char="-"/>
            </a:pPr>
            <a:r>
              <a:rPr lang="en-US" dirty="0"/>
              <a:t>For example, variables that account for tree size are grouped, variables describing site conditions are grouped together, and variables describing competition and density are grouped together </a:t>
            </a:r>
          </a:p>
          <a:p>
            <a:pPr marL="628650" lvl="1" indent="-171450">
              <a:buFontTx/>
              <a:buChar cha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Anyways, If you didn’t follow that, don’t worry - I’ll give more details of this model selection process in the following slides</a:t>
            </a:r>
          </a:p>
          <a:p>
            <a:pPr marL="628650" lvl="1" indent="-171450">
              <a:buFontTx/>
              <a:buChar char="-"/>
            </a:pPr>
            <a:endParaRPr lang="en-US" dirty="0"/>
          </a:p>
          <a:p>
            <a:pPr marL="628650" lvl="1" indent="-171450">
              <a:buFontTx/>
              <a:buChar char="-"/>
            </a:pPr>
            <a:endParaRPr lang="en-US" dirty="0"/>
          </a:p>
          <a:p>
            <a:pPr marL="628650" lvl="1" indent="-171450">
              <a:buFontTx/>
              <a:buChar char="-"/>
            </a:pPr>
            <a:r>
              <a:rPr lang="en-US" dirty="0"/>
              <a:t>Nope</a:t>
            </a:r>
          </a:p>
          <a:p>
            <a:pPr marL="628650" lvl="1" indent="-171450">
              <a:buFontTx/>
              <a:buChar char="-"/>
            </a:pPr>
            <a:r>
              <a:rPr lang="en-US" dirty="0"/>
              <a:t>I’m using RMSE because 1. it measures model accuracy in the same units described – so everything I compare will be compared in square inches or square cm’s per year (which is what BAI is measured in). And 2. because it can be used to penalize a model by accounting for it’s complexity, which is important since I’m dealing with more than a few predictor variables. Further, I can also use RMSE as a measure of model accuracy when I validate my model with an </a:t>
            </a:r>
            <a:r>
              <a:rPr lang="en-US" dirty="0" err="1"/>
              <a:t>indepent</a:t>
            </a:r>
            <a:r>
              <a:rPr lang="en-US" dirty="0"/>
              <a:t>-withheld data set, and be able to compare the error there, relative to the RMSE I saw during the fitting process.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F78E8AF-78E0-416D-99C4-CB28DD519D61}" type="slidenum">
              <a:rPr lang="en-US" smtClean="0"/>
              <a:t>37</a:t>
            </a:fld>
            <a:endParaRPr lang="en-US"/>
          </a:p>
        </p:txBody>
      </p:sp>
    </p:spTree>
    <p:extLst>
      <p:ext uri="{BB962C8B-B14F-4D97-AF65-F5344CB8AC3E}">
        <p14:creationId xmlns:p14="http://schemas.microsoft.com/office/powerpoint/2010/main" val="3243293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Sometimes managed in plantations with only larch, but since management in this region is not very intensive, it oftentimes is managed with other species.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Those species are shown on the left by order of shade tolerance, where on top are shade intolerant trees like larches and pines, and on the bottom there are trees that thrive in the shade, like fir, spruce, and hemlock.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the photo on the right, larch are the yellow trees, others are green.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mixed-species forests like this one, different species fill different ecological niches. That is, each species has its own methods in which it acquires resources that it needs to grow.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Naturally, trees compete for water, light, and nutrients in a stand like this, especially when two species fill the same niche.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However, recent research has suggested that the ecological niches which two species occupy in a stand might actually be  complementary of one another, meaning that the way that two species acquire or use resources can lead to less competition for those resources compared to when trees of the same species or that fill the same niche grow with one another.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other words, niche complementarity among species can lead to competitive reduction in mixed-species stands.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Since competition may be reduced when there is niche </a:t>
            </a:r>
            <a:r>
              <a:rPr lang="en-US" dirty="0" err="1"/>
              <a:t>complentarity</a:t>
            </a:r>
            <a:r>
              <a:rPr lang="en-US" dirty="0"/>
              <a:t> among species in a stand, one might expect that growth of trees in that stand could be higher than trees of the same species in a different stand where niche complementarity is not present.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fact, various studies have shown that growth and yield can be effected by species-mixing, but very few studies of this nature have been conducted in western north America.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Additionally, quantifying species niche can be somewhat difficult, so examining niche complementarity effects on growth requires investigation.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Since shade tolerance relates to how a tree acquires or uses light, it may be used to describe its light-seeking niche as well.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So, in theory when shade-intolerant western larch grows with more shade tolerant firs and spruces, one might expect to see less competition for light compared to when larch is growing with larch or other shade-intolerant species.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trike="sngStrike" dirty="0"/>
              <a:t>but until now, no such research has evaluated the impacts of species composition on the growth of western larch.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trike="sngStrike"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trike="sngStrike" dirty="0"/>
              <a:t>Many of the species that western larch grows with are shown on the left in order of shade tolerance, where the top species are very intolerant of shade, and the bottom are shade tolerant. </a:t>
            </a:r>
          </a:p>
          <a:p>
            <a:pPr marL="228600" indent="-228600">
              <a:buAutoNum type="arabicPeriod"/>
            </a:pPr>
            <a:endParaRPr lang="en-US" strike="sngStrike" dirty="0"/>
          </a:p>
          <a:p>
            <a:pPr marL="228600" indent="-228600">
              <a:buAutoNum type="arabicPeriod"/>
            </a:pPr>
            <a:r>
              <a:rPr lang="en-US" strike="sngStrike" dirty="0"/>
              <a:t>Various models, such as those in FVS, have characterized how western larch grows, however, these models don’t explicitly account for species-mixing impacts. </a:t>
            </a:r>
          </a:p>
          <a:p>
            <a:pPr marL="228600" indent="-228600">
              <a:buAutoNum type="arabicPeriod"/>
            </a:pPr>
            <a:endParaRPr lang="en-US" dirty="0"/>
          </a:p>
          <a:p>
            <a:pPr marL="228600" indent="-228600">
              <a:buAutoNum type="arabicPeriod"/>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trike="sngStrike" dirty="0"/>
              <a:t>In each of these photos, larch is revealed by a golden-yellow color. It naturally occurs across a range of forest species community compositions: sometimes as a minor component of a forest like in the left photo, all the way to pure stands, like in the photo on the right.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AFD3059-CD34-41ED-8EDF-DA40E6348FB4}" type="slidenum">
              <a:rPr lang="en-US" smtClean="0"/>
              <a:t>3</a:t>
            </a:fld>
            <a:endParaRPr lang="en-US"/>
          </a:p>
        </p:txBody>
      </p:sp>
    </p:spTree>
    <p:extLst>
      <p:ext uri="{BB962C8B-B14F-4D97-AF65-F5344CB8AC3E}">
        <p14:creationId xmlns:p14="http://schemas.microsoft.com/office/powerpoint/2010/main" val="24023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Provided with this information, my primary research question was:</a:t>
            </a:r>
          </a:p>
          <a:p>
            <a:endParaRPr lang="en-US" dirty="0"/>
          </a:p>
          <a:p>
            <a:r>
              <a:rPr lang="en-US" dirty="0"/>
              <a:t>How does community composition impact the growth of western larch?</a:t>
            </a:r>
          </a:p>
          <a:p>
            <a:endParaRPr lang="en-US" dirty="0"/>
          </a:p>
          <a:p>
            <a:r>
              <a:rPr lang="en-US" dirty="0"/>
              <a:t>Given the hypothesis that that shade tolerance accounts for species light-use niche and that niche complementarity modifies growth through competitive reduction, my expectation was that western larch would experience higher rates of growth when mixed with species that are more shade-tolerant than it. </a:t>
            </a:r>
          </a:p>
          <a:p>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4</a:t>
            </a:fld>
            <a:endParaRPr lang="en-US"/>
          </a:p>
        </p:txBody>
      </p:sp>
    </p:spTree>
    <p:extLst>
      <p:ext uri="{BB962C8B-B14F-4D97-AF65-F5344CB8AC3E}">
        <p14:creationId xmlns:p14="http://schemas.microsoft.com/office/powerpoint/2010/main" val="1468732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Provided with this information, my primary questions were:</a:t>
            </a:r>
          </a:p>
          <a:p>
            <a:endParaRPr lang="en-US" dirty="0"/>
          </a:p>
          <a:p>
            <a:r>
              <a:rPr lang="en-US" dirty="0"/>
              <a:t>How does community composition impact the growth of western larch once all other influencing factors are accounted for?</a:t>
            </a:r>
          </a:p>
          <a:p>
            <a:endParaRPr lang="en-US" dirty="0"/>
          </a:p>
          <a:p>
            <a:r>
              <a:rPr lang="en-US" dirty="0"/>
              <a:t>And </a:t>
            </a:r>
          </a:p>
          <a:p>
            <a:endParaRPr lang="en-US" dirty="0"/>
          </a:p>
          <a:p>
            <a:r>
              <a:rPr lang="en-US" dirty="0"/>
              <a:t>How can the effects of species-mixing on growth best be captured within an empirical individual-tree growth model? </a:t>
            </a:r>
          </a:p>
        </p:txBody>
      </p:sp>
      <p:sp>
        <p:nvSpPr>
          <p:cNvPr id="4" name="Slide Number Placeholder 3"/>
          <p:cNvSpPr>
            <a:spLocks noGrp="1"/>
          </p:cNvSpPr>
          <p:nvPr>
            <p:ph type="sldNum" sz="quarter" idx="5"/>
          </p:nvPr>
        </p:nvSpPr>
        <p:spPr/>
        <p:txBody>
          <a:bodyPr/>
          <a:lstStyle/>
          <a:p>
            <a:fld id="{879CDD9B-69D8-46FB-98C8-F1B4A8FE2081}" type="slidenum">
              <a:rPr lang="en-US" smtClean="0"/>
              <a:t>5</a:t>
            </a:fld>
            <a:endParaRPr lang="en-US"/>
          </a:p>
        </p:txBody>
      </p:sp>
    </p:spTree>
    <p:extLst>
      <p:ext uri="{BB962C8B-B14F-4D97-AF65-F5344CB8AC3E}">
        <p14:creationId xmlns:p14="http://schemas.microsoft.com/office/powerpoint/2010/main" val="1538987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associated objectives were then to</a:t>
            </a:r>
          </a:p>
          <a:p>
            <a:pPr marL="685800" lvl="1" indent="-228600">
              <a:buAutoNum type="arabicPeriod"/>
            </a:pPr>
            <a:r>
              <a:rPr lang="en-US" dirty="0"/>
              <a:t>First, describe how western larch growth varies with tree size, competition, stand density, and site productivity. These things are known to explain variation in tree growth already, but they do not address interspecific dynamics. </a:t>
            </a:r>
          </a:p>
          <a:p>
            <a:pPr marL="685800" lvl="1" indent="-228600" algn="l">
              <a:buAutoNum type="arabicPeriod"/>
            </a:pPr>
            <a:endParaRPr lang="en-US" dirty="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Once these effects were captured, and in order to address community composition effects on growth, my second objective then was to see if these growth effects varied when western larch was growing with other species, compared to when it was growing with other larch. </a:t>
            </a:r>
          </a:p>
          <a:p>
            <a:pPr marL="1143000" lvl="2" indent="-228600" algn="l">
              <a:buAutoNum type="arabicPeriod"/>
            </a:pPr>
            <a:r>
              <a:rPr lang="en-US" strike="sngStrike" dirty="0"/>
              <a:t>Identify differences in the growth relationship of western larch in mixed-species communities compared to those of western larch growing in ‘pure larch’ conditions. </a:t>
            </a:r>
          </a:p>
          <a:p>
            <a:pPr marL="685800" lvl="1" indent="-228600" algn="l">
              <a:buAutoNum type="arabicPeriod"/>
            </a:pPr>
            <a:endParaRPr lang="en-US" dirty="0"/>
          </a:p>
          <a:p>
            <a:pPr marL="685800" lvl="1" indent="-228600" algn="l">
              <a:buAutoNum type="arabicPeriod"/>
            </a:pPr>
            <a:r>
              <a:rPr lang="en-US" dirty="0"/>
              <a:t>Now it’s one thing if growth effects vary across mixtures, but if it does, there ought to be a way to capture that effect after accounting for these other effects. </a:t>
            </a:r>
          </a:p>
          <a:p>
            <a:pPr marL="1143000" lvl="2" indent="-228600" algn="l">
              <a:buAutoNum type="arabicPeriod"/>
            </a:pPr>
            <a:r>
              <a:rPr lang="en-US" dirty="0"/>
              <a:t>So, my third objective was to compare different variables that represent species-mixing after accounting for size, competition, and site effects on growth. </a:t>
            </a:r>
          </a:p>
          <a:p>
            <a:pPr marL="1143000" lvl="2" indent="-228600" algn="l">
              <a:buAutoNum type="arabicPeriod"/>
            </a:pPr>
            <a:r>
              <a:rPr lang="en-US" dirty="0"/>
              <a:t>That way I could specifically address if shade-tolerance (for example) has an important effect on growth after accounting for these other effects. </a:t>
            </a:r>
          </a:p>
        </p:txBody>
      </p:sp>
      <p:sp>
        <p:nvSpPr>
          <p:cNvPr id="4" name="Slide Number Placeholder 3"/>
          <p:cNvSpPr>
            <a:spLocks noGrp="1"/>
          </p:cNvSpPr>
          <p:nvPr>
            <p:ph type="sldNum" sz="quarter" idx="5"/>
          </p:nvPr>
        </p:nvSpPr>
        <p:spPr/>
        <p:txBody>
          <a:bodyPr/>
          <a:lstStyle/>
          <a:p>
            <a:fld id="{3AFD3059-CD34-41ED-8EDF-DA40E6348FB4}" type="slidenum">
              <a:rPr lang="en-US" smtClean="0"/>
              <a:t>6</a:t>
            </a:fld>
            <a:endParaRPr lang="en-US"/>
          </a:p>
        </p:txBody>
      </p:sp>
    </p:spTree>
    <p:extLst>
      <p:ext uri="{BB962C8B-B14F-4D97-AF65-F5344CB8AC3E}">
        <p14:creationId xmlns:p14="http://schemas.microsoft.com/office/powerpoint/2010/main" val="870716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 describe how western larch growth varies, I used a data set that consists of repeat-measurements on trees in various stands on national forest lands that were initially measured in the 1980’s. The locations of theses stands were throughout the northwestern corner of Montana, as shown by red dots on the map.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Each of these stands were measured 4 or 5 times between 1980 and 2021 and the time between measurements was highly irregular throughout this period. </a:t>
            </a:r>
          </a:p>
          <a:p>
            <a:pPr marL="685800" lvl="1" indent="-228600">
              <a:buAutoNum type="arabicPeriod"/>
            </a:pPr>
            <a:r>
              <a:rPr lang="en-US" dirty="0"/>
              <a:t>These stands are a subset of a much larger data set that spans the inland northwest. </a:t>
            </a:r>
          </a:p>
          <a:p>
            <a:pPr marL="685800" lvl="1" indent="-228600">
              <a:buAutoNum type="arabicPeriod"/>
            </a:pPr>
            <a:r>
              <a:rPr lang="en-US" dirty="0"/>
              <a:t>Data collection occurred on these stands in 2021 specifically because they had a high proportion of western larch at the most recent measurement. </a:t>
            </a:r>
          </a:p>
          <a:p>
            <a:pPr marL="685800" lvl="1" indent="-228600">
              <a:buAutoNum type="arabicPeriod"/>
            </a:pPr>
            <a:endParaRPr lang="en-US" dirty="0"/>
          </a:p>
          <a:p>
            <a:pPr marL="228600" lvl="0" indent="-228600">
              <a:buAutoNum type="arabicPeriod"/>
            </a:pPr>
            <a:endParaRPr lang="en-US" dirty="0"/>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FD3059-CD34-41ED-8EDF-DA40E6348F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36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AutoNum type="arabicPeriod"/>
            </a:pPr>
            <a:endParaRPr lang="en-US" dirty="0"/>
          </a:p>
          <a:p>
            <a:pPr marL="228600" indent="-228600">
              <a:buAutoNum type="arabicPeriod"/>
            </a:pPr>
            <a:r>
              <a:rPr lang="en-US" dirty="0"/>
              <a:t>These stands consist of 4 plot clusters that were randomly located within a stand, as shown by black dots on the hand-drawn stand map. </a:t>
            </a:r>
          </a:p>
          <a:p>
            <a:pPr marL="228600" indent="-228600">
              <a:buAutoNum type="arabicPeriod"/>
            </a:pPr>
            <a:r>
              <a:rPr lang="en-US" dirty="0"/>
              <a:t>Each stand was treated with thinning, where three plot clusters were thinned, and the fourth was left as an un-thinned control plot, providing a side-by-side comparison of growth between thinned-and-</a:t>
            </a:r>
            <a:r>
              <a:rPr lang="en-US" dirty="0" err="1"/>
              <a:t>unthinned</a:t>
            </a:r>
            <a:r>
              <a:rPr lang="en-US" dirty="0"/>
              <a:t> conditions at the same site. </a:t>
            </a:r>
          </a:p>
          <a:p>
            <a:pPr marL="228600" indent="-228600">
              <a:buAutoNum type="arabicPeriod"/>
            </a:pPr>
            <a:endParaRPr lang="en-US" dirty="0"/>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FD3059-CD34-41ED-8EDF-DA40E6348F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6597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Each cluster contains 3 sample plots where data was collected on large-trees, and each of those plots contains 3 sub-plots, where data was collected on small trees. </a:t>
            </a:r>
          </a:p>
          <a:p>
            <a:pPr marL="228600" indent="-228600">
              <a:buAutoNum type="arabicPeriod"/>
            </a:pPr>
            <a:r>
              <a:rPr lang="en-US" dirty="0"/>
              <a:t>The figure on the top right shows what a plot cluster looks like, where the large circles are large tree plots, and the small-tree plots are nested within those larger plots, shown by the smaller circles.  </a:t>
            </a:r>
          </a:p>
          <a:p>
            <a:pPr marL="228600" indent="-228600">
              <a:buAutoNum type="arabicPeriod"/>
            </a:pPr>
            <a:r>
              <a:rPr lang="en-US" dirty="0"/>
              <a:t>Large and small plots were a fixed area, representing 1/20</a:t>
            </a:r>
            <a:r>
              <a:rPr lang="en-US" baseline="30000" dirty="0"/>
              <a:t>th</a:t>
            </a:r>
            <a:r>
              <a:rPr lang="en-US" dirty="0"/>
              <a:t> of an acre and 1/300</a:t>
            </a:r>
            <a:r>
              <a:rPr lang="en-US" baseline="30000" dirty="0"/>
              <a:t>th</a:t>
            </a:r>
            <a:r>
              <a:rPr lang="en-US" dirty="0"/>
              <a:t> of an acre, respectively. </a:t>
            </a:r>
          </a:p>
          <a:p>
            <a:pPr marL="228600" indent="-228600">
              <a:buAutoNum type="arabicPeriod"/>
            </a:pPr>
            <a:endParaRPr lang="en-US" dirty="0"/>
          </a:p>
          <a:p>
            <a:pPr marL="228600" indent="-228600">
              <a:buAutoNum type="arabicPeriod"/>
            </a:pPr>
            <a:r>
              <a:rPr lang="en-US" dirty="0"/>
              <a:t>Within the large-tree plots, data such as: DBH, height, crown ratio, as well as biotic and abiotic damage data were collected on trees larger than an established diameter threshold. </a:t>
            </a:r>
          </a:p>
          <a:p>
            <a:pPr marL="685800" lvl="1" indent="-228600">
              <a:buAutoNum type="arabicPeriod"/>
            </a:pPr>
            <a:r>
              <a:rPr lang="en-US" dirty="0"/>
              <a:t>Since it takes a while to measure tree heights, height was only measured a subset of large trees within each plot.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Large trees were tagged at the time of initial measurement so that they’re data could be linked over time between measurements.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At subsequent measurements, trees that grew above the diameter threshold since the previous measurement were tagged and added to the data set as large-trees for remeasurement.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indent="-228600">
              <a:buAutoNum type="arabicPeriod"/>
            </a:pPr>
            <a:r>
              <a:rPr lang="en-US" dirty="0"/>
              <a:t>Within the small-tree sub-plots, trees were tallied by species and height, and DBH was measured on trees taller than 4.5 feet, but that had diameters smaller than the threshold. </a:t>
            </a:r>
          </a:p>
          <a:p>
            <a:pPr marL="228600" indent="-228600">
              <a:buAutoNum type="arabicPeriod"/>
            </a:pPr>
            <a:r>
              <a:rPr lang="en-US" dirty="0"/>
              <a:t>In both small and large tree plots, trees were counted as live or dead, providing information on tree mortality over time as well. </a:t>
            </a:r>
          </a:p>
          <a:p>
            <a:pPr marL="228600" indent="-228600">
              <a:buAutoNum type="arabicPeriod"/>
            </a:pPr>
            <a:endParaRPr lang="en-US" dirty="0"/>
          </a:p>
          <a:p>
            <a:pPr marL="228600" indent="-228600">
              <a:buAutoNum type="arabicPeriod"/>
            </a:pPr>
            <a:r>
              <a:rPr lang="en-US" dirty="0"/>
              <a:t>Additionally, GPS points were taken at each cluster of plots. These GPS points were plugged into google earth engine, and terrain characteristics were extracted, such as slope, aspect, elevation, and </a:t>
            </a:r>
            <a:r>
              <a:rPr lang="en-US" dirty="0" err="1"/>
              <a:t>heatload</a:t>
            </a:r>
            <a:r>
              <a:rPr lang="en-US" dirty="0"/>
              <a:t>. </a:t>
            </a:r>
          </a:p>
          <a:p>
            <a:pPr marL="228600" indent="-228600">
              <a:buAutoNum type="arabicPeriod"/>
            </a:pPr>
            <a:endParaRPr lang="en-US" dirty="0"/>
          </a:p>
          <a:p>
            <a:pPr marL="228600" indent="-228600">
              <a:buAutoNum type="arabicPeriod"/>
            </a:pPr>
            <a:r>
              <a:rPr lang="en-US" dirty="0"/>
              <a:t>Since I was interested in tree growth, I only used data on trees that were alive. </a:t>
            </a:r>
          </a:p>
          <a:p>
            <a:pPr marL="228600" indent="-228600">
              <a:buAutoNum type="arabicPeriod"/>
            </a:pPr>
            <a:r>
              <a:rPr lang="en-US" dirty="0"/>
              <a:t>Tree growth was calculated with basal area increment, which I will define in a moment.</a:t>
            </a:r>
          </a:p>
          <a:p>
            <a:pPr marL="228600" indent="-228600">
              <a:buAutoNum type="arabicPeriod"/>
            </a:pPr>
            <a:endParaRPr lang="en-US" dirty="0"/>
          </a:p>
          <a:p>
            <a:pPr marL="228600" indent="-228600">
              <a:buAutoNum type="arabicPeriod"/>
            </a:pPr>
            <a:r>
              <a:rPr lang="en-US" dirty="0"/>
              <a:t>Data was collected on trees of every species, but in these analyses, growth was only assessed on western larch since that was the species of interest. </a:t>
            </a:r>
          </a:p>
          <a:p>
            <a:pPr marL="228600" indent="-228600">
              <a:buAutoNum type="arabicPeriod"/>
            </a:pPr>
            <a:endParaRPr lang="en-US" dirty="0"/>
          </a:p>
          <a:p>
            <a:pPr marL="228600" indent="-228600">
              <a:buAutoNum type="arabicPeriod"/>
            </a:pPr>
            <a:r>
              <a:rPr lang="en-US" dirty="0"/>
              <a:t>From here, I’ll describe my analysis</a:t>
            </a:r>
          </a:p>
          <a:p>
            <a:pPr marL="228600" indent="-228600">
              <a:buAutoNum type="arabicPeriod"/>
            </a:pPr>
            <a:endParaRPr lang="en-US" dirty="0"/>
          </a:p>
          <a:p>
            <a:pPr marL="228600" indent="-228600">
              <a:buAutoNum type="arabicPeriod"/>
            </a:pPr>
            <a:r>
              <a:rPr lang="en-US" strike="sngStrike" dirty="0"/>
              <a:t>All models were informed by a long-term data set which consists of repeat measurements on trees within 18 forest stands in northwestern Montana.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trike="sngStrike" dirty="0"/>
              <a:t>The map here shows the rough locations of study areas used, where each dot represents a stand.  Site conditions like slope, aspect, and elevation were variable across stands in the data set. </a:t>
            </a:r>
          </a:p>
          <a:p>
            <a:pPr marL="228600" indent="-228600">
              <a:buAutoNum type="arabicPeriod"/>
            </a:pPr>
            <a:r>
              <a:rPr lang="en-US" strike="sngStrike" dirty="0"/>
              <a:t>These data are part of a larger network of permanent growth plots (or PGP’s) that were installed in the 1980’s to monitor tree growth in response to thinning. </a:t>
            </a:r>
          </a:p>
          <a:p>
            <a:pPr marL="228600" indent="-228600">
              <a:buAutoNum type="arabicPeriod"/>
            </a:pPr>
            <a:r>
              <a:rPr lang="en-US" strike="sngStrike" dirty="0"/>
              <a:t>Given this, each stand contained 4 plot clusters, 3 were treated with thinning (precommercial thinning) and 1 was left un-thinned as a control. </a:t>
            </a:r>
          </a:p>
          <a:p>
            <a:pPr marL="228600" indent="-228600">
              <a:buAutoNum type="arabicPeriod"/>
            </a:pPr>
            <a:r>
              <a:rPr lang="en-US" strike="sngStrike" dirty="0"/>
              <a:t>Trees within plots were tagged and measured about 40 years ago, and subsequent remeasurements on the same trees (and new trees) were taken at varying increments of time since then. </a:t>
            </a:r>
          </a:p>
          <a:p>
            <a:pPr marL="228600" indent="-228600">
              <a:buAutoNum type="arabicPeriod"/>
            </a:pPr>
            <a:r>
              <a:rPr lang="en-US" strike="sngStrike" dirty="0"/>
              <a:t>In 2021 I led a crew of 3 to conduct re-measurements on these 18 stands. We chose to re-measure these stands because they had a high presence of western larch data in them. </a:t>
            </a:r>
          </a:p>
          <a:p>
            <a:pPr marL="228600" indent="-228600">
              <a:buAutoNum type="arabicPeriod"/>
            </a:pPr>
            <a:r>
              <a:rPr lang="en-US" strike="sngStrike" dirty="0"/>
              <a:t>The photo on the right shows the center of a control plot that is nearly pure western larch. </a:t>
            </a:r>
          </a:p>
          <a:p>
            <a:pPr marL="228600" indent="-228600">
              <a:buAutoNum type="arabicPeriod"/>
            </a:pPr>
            <a:r>
              <a:rPr lang="en-US" strike="sngStrike" dirty="0"/>
              <a:t>Various attributes were collected on trees, including DBH, height, crown class, crown ratio, tree biotic and abiotic damage, and other info. </a:t>
            </a:r>
          </a:p>
          <a:p>
            <a:pPr marL="228600" indent="-228600">
              <a:buAutoNum type="arabicPeriod"/>
            </a:pPr>
            <a:r>
              <a:rPr lang="en-US" strike="sngStrike" dirty="0"/>
              <a:t>Each stand was measured 4 or 5 times over the last 40 years. </a:t>
            </a:r>
          </a:p>
          <a:p>
            <a:pPr marL="228600" lvl="0" indent="-228600">
              <a:buAutoNum type="arabicPeriod"/>
            </a:pPr>
            <a:endParaRPr lang="en-US" dirty="0"/>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FD3059-CD34-41ED-8EDF-DA40E6348F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463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9E8D436-FAB9-4EB7-8509-B103AB26EA8C}" type="datetimeFigureOut">
              <a:rPr lang="en-US" smtClean="0"/>
              <a:t>9/10/2022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80466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189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14647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90729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8D436-FAB9-4EB7-8509-B103AB26EA8C}" type="datetimeFigureOut">
              <a:rPr lang="en-US" smtClean="0"/>
              <a:t>9/10/2022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2506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E8D436-FAB9-4EB7-8509-B103AB26EA8C}" type="datetimeFigureOut">
              <a:rPr lang="en-US" smtClean="0"/>
              <a:t>9/10/2022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97494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E8D436-FAB9-4EB7-8509-B103AB26EA8C}" type="datetimeFigureOut">
              <a:rPr lang="en-US" smtClean="0"/>
              <a:t>9/10/2022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559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E8D436-FAB9-4EB7-8509-B103AB26EA8C}" type="datetimeFigureOut">
              <a:rPr lang="en-US" smtClean="0"/>
              <a:t>9/10/2022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528030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E8D436-FAB9-4EB7-8509-B103AB26EA8C}" type="datetimeFigureOut">
              <a:rPr lang="en-US" smtClean="0"/>
              <a:t>9/10/2022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782154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182592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372948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9E8D436-FAB9-4EB7-8509-B103AB26EA8C}" type="datetimeFigureOut">
              <a:rPr lang="en-US" smtClean="0"/>
              <a:t>9/10/2022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2E984D3-006C-4AC2-8FBC-52D5A947CA20}" type="slidenum">
              <a:rPr lang="en-US" smtClean="0"/>
              <a:t>‹#›</a:t>
            </a:fld>
            <a:endParaRPr lang="en-US"/>
          </a:p>
        </p:txBody>
      </p:sp>
    </p:spTree>
    <p:extLst>
      <p:ext uri="{BB962C8B-B14F-4D97-AF65-F5344CB8AC3E}">
        <p14:creationId xmlns:p14="http://schemas.microsoft.com/office/powerpoint/2010/main" val="296041536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forest of trees&#10;&#10;Description automatically generated with low confidence">
            <a:extLst>
              <a:ext uri="{FF2B5EF4-FFF2-40B4-BE49-F238E27FC236}">
                <a16:creationId xmlns:a16="http://schemas.microsoft.com/office/drawing/2014/main" id="{13B98469-E898-C974-0015-169428114190}"/>
              </a:ext>
            </a:extLst>
          </p:cNvPr>
          <p:cNvPicPr>
            <a:picLocks noChangeAspect="1"/>
          </p:cNvPicPr>
          <p:nvPr/>
        </p:nvPicPr>
        <p:blipFill rotWithShape="1">
          <a:blip r:embed="rId3">
            <a:alphaModFix amt="50000"/>
          </a:blip>
          <a:srcRect l="3965" r="3964" b="-1"/>
          <a:stretch/>
        </p:blipFill>
        <p:spPr>
          <a:xfrm>
            <a:off x="899160" y="1"/>
            <a:ext cx="10393680" cy="6858000"/>
          </a:xfrm>
          <a:prstGeom prst="rect">
            <a:avLst/>
          </a:prstGeom>
          <a:noFill/>
          <a:effectLst>
            <a:outerShdw dist="50800" dir="5400000" algn="ctr" rotWithShape="0">
              <a:srgbClr val="000000"/>
            </a:outerShdw>
          </a:effectLst>
        </p:spPr>
      </p:pic>
      <p:sp>
        <p:nvSpPr>
          <p:cNvPr id="2" name="Title 1">
            <a:extLst>
              <a:ext uri="{FF2B5EF4-FFF2-40B4-BE49-F238E27FC236}">
                <a16:creationId xmlns:a16="http://schemas.microsoft.com/office/drawing/2014/main" id="{5C9C51EA-906B-C69E-951E-ED6460789D5A}"/>
              </a:ext>
            </a:extLst>
          </p:cNvPr>
          <p:cNvSpPr>
            <a:spLocks noGrp="1"/>
          </p:cNvSpPr>
          <p:nvPr>
            <p:ph type="ctrTitle"/>
          </p:nvPr>
        </p:nvSpPr>
        <p:spPr>
          <a:xfrm>
            <a:off x="1261872" y="723331"/>
            <a:ext cx="9418320" cy="3875965"/>
          </a:xfrm>
          <a:noFill/>
        </p:spPr>
        <p:txBody>
          <a:bodyPr anchor="ctr">
            <a:normAutofit/>
          </a:bodyPr>
          <a:lstStyle/>
          <a:p>
            <a:pPr algn="ctr"/>
            <a:r>
              <a:rPr lang="en-US" sz="4400" dirty="0">
                <a:solidFill>
                  <a:srgbClr val="FFFFFF"/>
                </a:solidFill>
              </a:rPr>
              <a:t>Evaluating the effects of forest community composition on western larch growth</a:t>
            </a:r>
          </a:p>
        </p:txBody>
      </p:sp>
      <p:sp>
        <p:nvSpPr>
          <p:cNvPr id="3" name="Subtitle 2">
            <a:extLst>
              <a:ext uri="{FF2B5EF4-FFF2-40B4-BE49-F238E27FC236}">
                <a16:creationId xmlns:a16="http://schemas.microsoft.com/office/drawing/2014/main" id="{EDCFD481-27A0-8E9F-20D3-74A1B44798B4}"/>
              </a:ext>
            </a:extLst>
          </p:cNvPr>
          <p:cNvSpPr>
            <a:spLocks noGrp="1"/>
          </p:cNvSpPr>
          <p:nvPr>
            <p:ph type="subTitle" idx="1"/>
          </p:nvPr>
        </p:nvSpPr>
        <p:spPr>
          <a:xfrm>
            <a:off x="1261872" y="5595582"/>
            <a:ext cx="9418320" cy="896658"/>
          </a:xfrm>
        </p:spPr>
        <p:txBody>
          <a:bodyPr>
            <a:normAutofit fontScale="55000" lnSpcReduction="20000"/>
          </a:bodyPr>
          <a:lstStyle/>
          <a:p>
            <a:pPr algn="r"/>
            <a:r>
              <a:rPr lang="en-US" sz="2000" dirty="0">
                <a:solidFill>
                  <a:srgbClr val="FFFFFF"/>
                </a:solidFill>
              </a:rPr>
              <a:t>Christian Mercado</a:t>
            </a:r>
          </a:p>
          <a:p>
            <a:pPr algn="r"/>
            <a:r>
              <a:rPr lang="en-US" sz="2000" dirty="0">
                <a:solidFill>
                  <a:srgbClr val="FFFFFF"/>
                </a:solidFill>
              </a:rPr>
              <a:t>Committee: David Affleck, Andrew Larson, Justin </a:t>
            </a:r>
            <a:r>
              <a:rPr lang="en-US" sz="2000" dirty="0" err="1">
                <a:solidFill>
                  <a:srgbClr val="FFFFFF"/>
                </a:solidFill>
              </a:rPr>
              <a:t>Crotteau</a:t>
            </a:r>
            <a:r>
              <a:rPr lang="en-US" sz="2000" dirty="0">
                <a:solidFill>
                  <a:srgbClr val="FFFFFF"/>
                </a:solidFill>
              </a:rPr>
              <a:t>, David Patterson</a:t>
            </a:r>
          </a:p>
          <a:p>
            <a:pPr algn="r"/>
            <a:r>
              <a:rPr lang="en-US" sz="2000" dirty="0">
                <a:solidFill>
                  <a:srgbClr val="FFFFFF"/>
                </a:solidFill>
              </a:rPr>
              <a:t>University of Montana, Missoula, MT, USA</a:t>
            </a:r>
          </a:p>
        </p:txBody>
      </p:sp>
      <p:pic>
        <p:nvPicPr>
          <p:cNvPr id="8" name="Picture 7">
            <a:extLst>
              <a:ext uri="{FF2B5EF4-FFF2-40B4-BE49-F238E27FC236}">
                <a16:creationId xmlns:a16="http://schemas.microsoft.com/office/drawing/2014/main" id="{C681068C-82C4-5DA9-06C9-E76397153CB4}"/>
              </a:ext>
            </a:extLst>
          </p:cNvPr>
          <p:cNvPicPr>
            <a:picLocks noChangeAspect="1"/>
          </p:cNvPicPr>
          <p:nvPr/>
        </p:nvPicPr>
        <p:blipFill>
          <a:blip r:embed="rId4"/>
          <a:stretch>
            <a:fillRect/>
          </a:stretch>
        </p:blipFill>
        <p:spPr>
          <a:xfrm>
            <a:off x="1109297" y="5351916"/>
            <a:ext cx="555086" cy="1309164"/>
          </a:xfrm>
          <a:prstGeom prst="rect">
            <a:avLst/>
          </a:prstGeom>
        </p:spPr>
      </p:pic>
      <p:pic>
        <p:nvPicPr>
          <p:cNvPr id="9" name="Picture 8">
            <a:extLst>
              <a:ext uri="{FF2B5EF4-FFF2-40B4-BE49-F238E27FC236}">
                <a16:creationId xmlns:a16="http://schemas.microsoft.com/office/drawing/2014/main" id="{FB441714-4473-C2E8-BF10-A75B3986BB0F}"/>
              </a:ext>
            </a:extLst>
          </p:cNvPr>
          <p:cNvPicPr>
            <a:picLocks noChangeAspect="1"/>
          </p:cNvPicPr>
          <p:nvPr/>
        </p:nvPicPr>
        <p:blipFill>
          <a:blip r:embed="rId5"/>
          <a:stretch>
            <a:fillRect/>
          </a:stretch>
        </p:blipFill>
        <p:spPr>
          <a:xfrm>
            <a:off x="1816958" y="5558169"/>
            <a:ext cx="1793316" cy="896658"/>
          </a:xfrm>
          <a:prstGeom prst="rect">
            <a:avLst/>
          </a:prstGeom>
          <a:solidFill>
            <a:schemeClr val="tx1"/>
          </a:solidFill>
        </p:spPr>
      </p:pic>
    </p:spTree>
    <p:extLst>
      <p:ext uri="{BB962C8B-B14F-4D97-AF65-F5344CB8AC3E}">
        <p14:creationId xmlns:p14="http://schemas.microsoft.com/office/powerpoint/2010/main" val="21589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4F7C28E-90DE-417A-8522-A7E77D11AEE6}"/>
              </a:ext>
            </a:extLst>
          </p:cNvPr>
          <p:cNvPicPr>
            <a:picLocks noChangeAspect="1"/>
          </p:cNvPicPr>
          <p:nvPr/>
        </p:nvPicPr>
        <p:blipFill>
          <a:blip r:embed="rId5"/>
          <a:stretch>
            <a:fillRect/>
          </a:stretch>
        </p:blipFill>
        <p:spPr>
          <a:xfrm>
            <a:off x="5607083" y="568321"/>
            <a:ext cx="4817894" cy="2446333"/>
          </a:xfrm>
          <a:prstGeom prst="rect">
            <a:avLst/>
          </a:prstGeom>
          <a:ln>
            <a:solidFill>
              <a:schemeClr val="tx1"/>
            </a:solidFill>
          </a:ln>
        </p:spPr>
      </p:pic>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6"/>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DA17D6-E70E-4076-9ED0-F7EA95D36BD3}"/>
              </a:ext>
            </a:extLst>
          </p:cNvPr>
          <p:cNvCxnSpPr>
            <a:cxnSpLocks/>
          </p:cNvCxnSpPr>
          <p:nvPr/>
        </p:nvCxnSpPr>
        <p:spPr>
          <a:xfrm flipV="1">
            <a:off x="4412019" y="2853369"/>
            <a:ext cx="1142945" cy="13100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810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Describe how W. Larch growth varies with tree size, competition, density, and site productivity.</a:t>
            </a:r>
          </a:p>
          <a:p>
            <a:pPr marL="457200" indent="-457200">
              <a:buFont typeface="+mj-lt"/>
              <a:buAutoNum type="arabicPeriod"/>
            </a:pPr>
            <a:r>
              <a:rPr lang="en-US" sz="2400" dirty="0">
                <a:solidFill>
                  <a:schemeClr val="bg1">
                    <a:lumMod val="65000"/>
                  </a:schemeClr>
                </a:solidFill>
              </a:rPr>
              <a:t>Identify if these growth effects differ between mixtures and pure larch conditions</a:t>
            </a:r>
          </a:p>
          <a:p>
            <a:pPr marL="457200" indent="-457200">
              <a:buFont typeface="+mj-lt"/>
              <a:buAutoNum type="arabicPeriod"/>
            </a:pPr>
            <a:r>
              <a:rPr lang="en-US" sz="2400" dirty="0">
                <a:solidFill>
                  <a:schemeClr val="bg1">
                    <a:lumMod val="65000"/>
                  </a:schemeClr>
                </a:solidFill>
              </a:rPr>
              <a:t>Compare different measures of species-mixing influences on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81899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a:xfrm>
            <a:off x="193093" y="249381"/>
            <a:ext cx="1825712" cy="373161"/>
          </a:xfrm>
        </p:spPr>
        <p:txBody>
          <a:bodyPr>
            <a:normAutofit/>
          </a:bodyPr>
          <a:lstStyle/>
          <a:p>
            <a:r>
              <a:rPr lang="en-US" sz="1600" dirty="0"/>
              <a:t>Growth effects</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93093" y="1294411"/>
            <a:ext cx="9692640" cy="1600200"/>
          </a:xfrm>
        </p:spPr>
        <p:txBody>
          <a:bodyPr/>
          <a:lstStyle/>
          <a:p>
            <a:r>
              <a:rPr lang="en-US" dirty="0"/>
              <a:t>Annual growth- Basal area increment (BAI) </a:t>
            </a:r>
          </a:p>
          <a:p>
            <a:r>
              <a:rPr lang="en-US" dirty="0">
                <a:solidFill>
                  <a:schemeClr val="tx2">
                    <a:lumMod val="40000"/>
                    <a:lumOff val="60000"/>
                  </a:schemeClr>
                </a:solidFill>
              </a:rPr>
              <a:t>Size, Competition, and Site effects</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3566480"/>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solidFill>
                          <a:schemeClr val="bg1"/>
                        </a:solidFill>
                        <a:latin typeface="Cambria Math" panose="02040503050406030204" pitchFamily="18" charset="0"/>
                      </a:rPr>
                      <m:t>ln</m:t>
                    </m:r>
                    <m:r>
                      <a:rPr lang="en-US" sz="2400" b="0" i="1" smtClean="0">
                        <a:solidFill>
                          <a:schemeClr val="bg1"/>
                        </a:solidFill>
                        <a:latin typeface="Cambria Math" panose="02040503050406030204" pitchFamily="18" charset="0"/>
                      </a:rPr>
                      <m:t>⁡(</m:t>
                    </m:r>
                    <m:r>
                      <a:rPr lang="en-US" sz="2400" b="0" i="1" smtClean="0">
                        <a:latin typeface="Cambria Math" panose="02040503050406030204" pitchFamily="18" charset="0"/>
                      </a:rPr>
                      <m:t>𝐵𝐴𝐼</m:t>
                    </m:r>
                    <m:r>
                      <a:rPr lang="en-US" sz="2400" b="0" i="1" smtClean="0">
                        <a:solidFill>
                          <a:schemeClr val="bg1"/>
                        </a:solidFill>
                        <a:latin typeface="Cambria Math" panose="02040503050406030204" pitchFamily="18" charset="0"/>
                      </a:rPr>
                      <m:t>)</m:t>
                    </m:r>
                    <m:r>
                      <a:rPr lang="en-US" sz="2400" b="0" i="1" smtClean="0">
                        <a:solidFill>
                          <a:schemeClr val="tx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1</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𝑆𝑖𝑧𝑒</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2</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𝐶𝑜𝑚𝑝𝑒𝑡𝑖𝑡𝑖𝑜𝑛</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3</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𝑆𝑖𝑡𝑒</m:t>
                        </m:r>
                      </m:e>
                    </m:d>
                  </m:oMath>
                </a14:m>
                <a:r>
                  <a:rPr lang="en-US" dirty="0">
                    <a:solidFill>
                      <a:schemeClr val="bg1"/>
                    </a:solidFill>
                  </a:rPr>
                  <a:t> + RE</a:t>
                </a:r>
                <a:endParaRPr lang="en-US" dirty="0"/>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3566480"/>
                <a:ext cx="7147213" cy="360804"/>
              </a:xfrm>
              <a:prstGeom prst="rect">
                <a:avLst/>
              </a:prstGeom>
              <a:blipFill>
                <a:blip r:embed="rId3"/>
                <a:stretch>
                  <a:fillRect l="-1536" t="-3390" r="-939" b="-40678"/>
                </a:stretch>
              </a:blipFill>
            </p:spPr>
            <p:txBody>
              <a:bodyPr/>
              <a:lstStyle/>
              <a:p>
                <a:r>
                  <a:rPr lang="en-US">
                    <a:noFill/>
                  </a:rPr>
                  <a:t> </a:t>
                </a:r>
              </a:p>
            </p:txBody>
          </p:sp>
        </mc:Fallback>
      </mc:AlternateContent>
    </p:spTree>
    <p:extLst>
      <p:ext uri="{BB962C8B-B14F-4D97-AF65-F5344CB8AC3E}">
        <p14:creationId xmlns:p14="http://schemas.microsoft.com/office/powerpoint/2010/main" val="1622887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a:xfrm>
            <a:off x="193093" y="249381"/>
            <a:ext cx="1825712" cy="373161"/>
          </a:xfrm>
        </p:spPr>
        <p:txBody>
          <a:bodyPr>
            <a:normAutofit/>
          </a:bodyPr>
          <a:lstStyle/>
          <a:p>
            <a:r>
              <a:rPr lang="en-US" sz="1600" dirty="0"/>
              <a:t>Growth effects</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93093" y="1294411"/>
            <a:ext cx="9692640" cy="1600200"/>
          </a:xfrm>
        </p:spPr>
        <p:txBody>
          <a:bodyPr/>
          <a:lstStyle/>
          <a:p>
            <a:r>
              <a:rPr lang="en-US" dirty="0"/>
              <a:t>Annual growth- Basal area increment (BAI) </a:t>
            </a:r>
          </a:p>
          <a:p>
            <a:r>
              <a:rPr lang="en-US" dirty="0">
                <a:solidFill>
                  <a:schemeClr val="tx2">
                    <a:lumMod val="40000"/>
                    <a:lumOff val="60000"/>
                  </a:schemeClr>
                </a:solidFill>
              </a:rPr>
              <a:t>Size, Competition, and Site effects</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BA8C5F0-394F-4A85-BCEC-EF7D62084BA9}"/>
                  </a:ext>
                </a:extLst>
              </p:cNvPr>
              <p:cNvSpPr txBox="1"/>
              <p:nvPr/>
            </p:nvSpPr>
            <p:spPr>
              <a:xfrm>
                <a:off x="1105949" y="3269116"/>
                <a:ext cx="4226072" cy="105201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𝐵𝐴𝐼</m:t>
                      </m:r>
                      <m:r>
                        <a:rPr lang="en-US" sz="3600" b="0" i="1" smtClean="0">
                          <a:latin typeface="Cambria Math" panose="02040503050406030204" pitchFamily="18" charset="0"/>
                        </a:rPr>
                        <m:t>= </m:t>
                      </m:r>
                      <m:f>
                        <m:fPr>
                          <m:ctrlPr>
                            <a:rPr lang="en-US" sz="3600" b="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𝐵𝑎𝑠𝑎𝑙</m:t>
                          </m:r>
                          <m:r>
                            <a:rPr lang="en-US" sz="3600" i="1">
                              <a:latin typeface="Cambria Math" panose="02040503050406030204" pitchFamily="18" charset="0"/>
                              <a:ea typeface="Cambria Math" panose="02040503050406030204" pitchFamily="18" charset="0"/>
                            </a:rPr>
                            <m:t> </m:t>
                          </m:r>
                          <m:r>
                            <a:rPr lang="en-US" sz="3600" i="1">
                              <a:latin typeface="Cambria Math" panose="02040503050406030204" pitchFamily="18" charset="0"/>
                              <a:ea typeface="Cambria Math" panose="02040503050406030204" pitchFamily="18" charset="0"/>
                            </a:rPr>
                            <m:t>𝐴𝑟𝑒𝑎</m:t>
                          </m:r>
                        </m:num>
                        <m:den>
                          <m:r>
                            <a:rPr lang="en-US" sz="3600" b="0" i="1" smtClean="0">
                              <a:latin typeface="Cambria Math" panose="02040503050406030204" pitchFamily="18" charset="0"/>
                              <a:ea typeface="Cambria Math" panose="02040503050406030204" pitchFamily="18" charset="0"/>
                            </a:rPr>
                            <m:t>𝑌𝑒𝑎𝑟𝑠</m:t>
                          </m:r>
                        </m:den>
                      </m:f>
                    </m:oMath>
                  </m:oMathPara>
                </a14:m>
                <a:endParaRPr lang="en-US" sz="3600" dirty="0"/>
              </a:p>
            </p:txBody>
          </p:sp>
        </mc:Choice>
        <mc:Fallback>
          <p:sp>
            <p:nvSpPr>
              <p:cNvPr id="4" name="TextBox 3">
                <a:extLst>
                  <a:ext uri="{FF2B5EF4-FFF2-40B4-BE49-F238E27FC236}">
                    <a16:creationId xmlns:a16="http://schemas.microsoft.com/office/drawing/2014/main" id="{5BA8C5F0-394F-4A85-BCEC-EF7D62084BA9}"/>
                  </a:ext>
                </a:extLst>
              </p:cNvPr>
              <p:cNvSpPr txBox="1">
                <a:spLocks noRot="1" noChangeAspect="1" noMove="1" noResize="1" noEditPoints="1" noAdjustHandles="1" noChangeArrowheads="1" noChangeShapeType="1" noTextEdit="1"/>
              </p:cNvSpPr>
              <p:nvPr/>
            </p:nvSpPr>
            <p:spPr>
              <a:xfrm>
                <a:off x="1105949" y="3269116"/>
                <a:ext cx="4226072" cy="10520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13429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B4CD865-1C09-D0BB-99A4-26C211A5A49B}"/>
                  </a:ext>
                </a:extLst>
              </p:cNvPr>
              <p:cNvSpPr txBox="1"/>
              <p:nvPr/>
            </p:nvSpPr>
            <p:spPr>
              <a:xfrm>
                <a:off x="1539669" y="3566480"/>
                <a:ext cx="8442645" cy="360804"/>
              </a:xfrm>
              <a:prstGeom prst="rect">
                <a:avLst/>
              </a:prstGeom>
              <a:noFill/>
            </p:spPr>
            <p:txBody>
              <a:bodyPr wrap="square" lIns="0" tIns="0" rIns="0" bIns="0" rtlCol="0">
                <a:spAutoFit/>
              </a:bodyPr>
              <a:lstStyle/>
              <a:p>
                <a14:m>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bg1"/>
                            </a:solidFill>
                            <a:latin typeface="Cambria Math" panose="02040503050406030204" pitchFamily="18" charset="0"/>
                          </a:rPr>
                          <m:t>ln</m:t>
                        </m:r>
                      </m:fName>
                      <m:e>
                        <m:d>
                          <m:dPr>
                            <m:ctrlPr>
                              <a:rPr lang="en-US" sz="2400" b="0" i="1" smtClean="0">
                                <a:solidFill>
                                  <a:schemeClr val="bg1"/>
                                </a:solidFill>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a:t>
                </a:r>
                <a:r>
                  <a:rPr lang="en-US" dirty="0">
                    <a:solidFill>
                      <a:schemeClr val="bg1"/>
                    </a:solidFill>
                  </a:rPr>
                  <a:t>+ RE</a:t>
                </a:r>
              </a:p>
            </p:txBody>
          </p:sp>
        </mc:Choice>
        <mc:Fallback>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539669" y="3566480"/>
                <a:ext cx="8442645" cy="360804"/>
              </a:xfrm>
              <a:prstGeom prst="rect">
                <a:avLst/>
              </a:prstGeom>
              <a:blipFill>
                <a:blip r:embed="rId3"/>
                <a:stretch>
                  <a:fillRect l="-1300" t="-3390" b="-4067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A99B7CA-0B92-47B0-BBBD-7AEF38763440}"/>
              </a:ext>
            </a:extLst>
          </p:cNvPr>
          <p:cNvPicPr>
            <a:picLocks noChangeAspect="1"/>
          </p:cNvPicPr>
          <p:nvPr/>
        </p:nvPicPr>
        <p:blipFill>
          <a:blip r:embed="rId4"/>
          <a:stretch>
            <a:fillRect/>
          </a:stretch>
        </p:blipFill>
        <p:spPr>
          <a:xfrm>
            <a:off x="270312" y="4494813"/>
            <a:ext cx="2820922" cy="1742110"/>
          </a:xfrm>
          <a:prstGeom prst="rect">
            <a:avLst/>
          </a:prstGeom>
        </p:spPr>
      </p:pic>
      <p:sp>
        <p:nvSpPr>
          <p:cNvPr id="10" name="Title 1">
            <a:extLst>
              <a:ext uri="{FF2B5EF4-FFF2-40B4-BE49-F238E27FC236}">
                <a16:creationId xmlns:a16="http://schemas.microsoft.com/office/drawing/2014/main" id="{D3C78788-AB5A-4346-BB28-2C116C397E74}"/>
              </a:ext>
            </a:extLst>
          </p:cNvPr>
          <p:cNvSpPr>
            <a:spLocks noGrp="1"/>
          </p:cNvSpPr>
          <p:nvPr>
            <p:ph type="title"/>
          </p:nvPr>
        </p:nvSpPr>
        <p:spPr>
          <a:xfrm>
            <a:off x="193093" y="249381"/>
            <a:ext cx="1825712" cy="373161"/>
          </a:xfrm>
        </p:spPr>
        <p:txBody>
          <a:bodyPr>
            <a:normAutofit/>
          </a:bodyPr>
          <a:lstStyle/>
          <a:p>
            <a:r>
              <a:rPr lang="en-US" sz="1600" dirty="0"/>
              <a:t>Growth effects</a:t>
            </a:r>
          </a:p>
        </p:txBody>
      </p:sp>
      <p:sp>
        <p:nvSpPr>
          <p:cNvPr id="11" name="Content Placeholder 2">
            <a:extLst>
              <a:ext uri="{FF2B5EF4-FFF2-40B4-BE49-F238E27FC236}">
                <a16:creationId xmlns:a16="http://schemas.microsoft.com/office/drawing/2014/main" id="{E8C06CDB-2817-45EE-A000-37FF887943F3}"/>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t>Size, Competition, and Site effects</a:t>
            </a:r>
          </a:p>
          <a:p>
            <a:r>
              <a:rPr lang="en-US" dirty="0">
                <a:solidFill>
                  <a:schemeClr val="tx2">
                    <a:lumMod val="40000"/>
                    <a:lumOff val="60000"/>
                  </a:schemeClr>
                </a:solidFill>
              </a:rPr>
              <a:t>Generalized Additive Mixed Model (GAMM) approach</a:t>
            </a:r>
          </a:p>
          <a:p>
            <a:endParaRPr lang="en-US" dirty="0"/>
          </a:p>
        </p:txBody>
      </p:sp>
      <p:pic>
        <p:nvPicPr>
          <p:cNvPr id="13" name="Picture 12">
            <a:extLst>
              <a:ext uri="{FF2B5EF4-FFF2-40B4-BE49-F238E27FC236}">
                <a16:creationId xmlns:a16="http://schemas.microsoft.com/office/drawing/2014/main" id="{5A0B087C-976B-42C0-8E90-1133E54ECF02}"/>
              </a:ext>
            </a:extLst>
          </p:cNvPr>
          <p:cNvPicPr>
            <a:picLocks noChangeAspect="1"/>
          </p:cNvPicPr>
          <p:nvPr/>
        </p:nvPicPr>
        <p:blipFill>
          <a:blip r:embed="rId5"/>
          <a:stretch>
            <a:fillRect/>
          </a:stretch>
        </p:blipFill>
        <p:spPr>
          <a:xfrm>
            <a:off x="3719099" y="4494811"/>
            <a:ext cx="2817675" cy="1742111"/>
          </a:xfrm>
          <a:prstGeom prst="rect">
            <a:avLst/>
          </a:prstGeom>
        </p:spPr>
      </p:pic>
      <p:pic>
        <p:nvPicPr>
          <p:cNvPr id="14" name="Picture 13">
            <a:extLst>
              <a:ext uri="{FF2B5EF4-FFF2-40B4-BE49-F238E27FC236}">
                <a16:creationId xmlns:a16="http://schemas.microsoft.com/office/drawing/2014/main" id="{7151B5DC-2B19-4A20-870D-3810BC3DF3B1}"/>
              </a:ext>
            </a:extLst>
          </p:cNvPr>
          <p:cNvPicPr>
            <a:picLocks noChangeAspect="1"/>
          </p:cNvPicPr>
          <p:nvPr/>
        </p:nvPicPr>
        <p:blipFill>
          <a:blip r:embed="rId6"/>
          <a:stretch>
            <a:fillRect/>
          </a:stretch>
        </p:blipFill>
        <p:spPr>
          <a:xfrm>
            <a:off x="7164639" y="4494811"/>
            <a:ext cx="2817675" cy="1742111"/>
          </a:xfrm>
          <a:prstGeom prst="rect">
            <a:avLst/>
          </a:prstGeom>
        </p:spPr>
      </p:pic>
    </p:spTree>
    <p:extLst>
      <p:ext uri="{BB962C8B-B14F-4D97-AF65-F5344CB8AC3E}">
        <p14:creationId xmlns:p14="http://schemas.microsoft.com/office/powerpoint/2010/main" val="3045521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B4CD865-1C09-D0BB-99A4-26C211A5A49B}"/>
                  </a:ext>
                </a:extLst>
              </p:cNvPr>
              <p:cNvSpPr txBox="1"/>
              <p:nvPr/>
            </p:nvSpPr>
            <p:spPr>
              <a:xfrm>
                <a:off x="1539669" y="3566480"/>
                <a:ext cx="8442645" cy="360804"/>
              </a:xfrm>
              <a:prstGeom prst="rect">
                <a:avLst/>
              </a:prstGeom>
              <a:noFill/>
            </p:spPr>
            <p:txBody>
              <a:bodyPr wrap="square" lIns="0" tIns="0" rIns="0" bIns="0" rtlCol="0">
                <a:spAutoFit/>
              </a:bodyPr>
              <a:lstStyle/>
              <a:p>
                <a14:m>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ln</m:t>
                        </m:r>
                      </m:fName>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𝐵𝐴𝐼</m:t>
                            </m:r>
                          </m:e>
                        </m:d>
                      </m:e>
                    </m:func>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a:t>
                </a:r>
                <a:r>
                  <a:rPr lang="en-US" dirty="0">
                    <a:solidFill>
                      <a:schemeClr val="bg1"/>
                    </a:solidFill>
                  </a:rPr>
                  <a:t>+ RE</a:t>
                </a:r>
              </a:p>
            </p:txBody>
          </p:sp>
        </mc:Choice>
        <mc:Fallback>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539669" y="3566480"/>
                <a:ext cx="8442645" cy="360804"/>
              </a:xfrm>
              <a:prstGeom prst="rect">
                <a:avLst/>
              </a:prstGeom>
              <a:blipFill>
                <a:blip r:embed="rId3"/>
                <a:stretch>
                  <a:fillRect l="-1300" t="-3390" b="-4067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BA99B7CA-0B92-47B0-BBBD-7AEF38763440}"/>
              </a:ext>
            </a:extLst>
          </p:cNvPr>
          <p:cNvPicPr>
            <a:picLocks noChangeAspect="1"/>
          </p:cNvPicPr>
          <p:nvPr/>
        </p:nvPicPr>
        <p:blipFill>
          <a:blip r:embed="rId4"/>
          <a:stretch>
            <a:fillRect/>
          </a:stretch>
        </p:blipFill>
        <p:spPr>
          <a:xfrm>
            <a:off x="270312" y="4494813"/>
            <a:ext cx="2820922" cy="1742110"/>
          </a:xfrm>
          <a:prstGeom prst="rect">
            <a:avLst/>
          </a:prstGeom>
        </p:spPr>
      </p:pic>
      <p:sp>
        <p:nvSpPr>
          <p:cNvPr id="10" name="Title 1">
            <a:extLst>
              <a:ext uri="{FF2B5EF4-FFF2-40B4-BE49-F238E27FC236}">
                <a16:creationId xmlns:a16="http://schemas.microsoft.com/office/drawing/2014/main" id="{D3C78788-AB5A-4346-BB28-2C116C397E74}"/>
              </a:ext>
            </a:extLst>
          </p:cNvPr>
          <p:cNvSpPr>
            <a:spLocks noGrp="1"/>
          </p:cNvSpPr>
          <p:nvPr>
            <p:ph type="title"/>
          </p:nvPr>
        </p:nvSpPr>
        <p:spPr>
          <a:xfrm>
            <a:off x="193093" y="249381"/>
            <a:ext cx="1825712" cy="373161"/>
          </a:xfrm>
        </p:spPr>
        <p:txBody>
          <a:bodyPr>
            <a:normAutofit/>
          </a:bodyPr>
          <a:lstStyle/>
          <a:p>
            <a:r>
              <a:rPr lang="en-US" sz="1600" dirty="0"/>
              <a:t>Growth effects</a:t>
            </a:r>
          </a:p>
        </p:txBody>
      </p:sp>
      <p:sp>
        <p:nvSpPr>
          <p:cNvPr id="11" name="Content Placeholder 2">
            <a:extLst>
              <a:ext uri="{FF2B5EF4-FFF2-40B4-BE49-F238E27FC236}">
                <a16:creationId xmlns:a16="http://schemas.microsoft.com/office/drawing/2014/main" id="{E8C06CDB-2817-45EE-A000-37FF887943F3}"/>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solidFill>
                  <a:schemeClr val="accent1">
                    <a:lumMod val="40000"/>
                    <a:lumOff val="60000"/>
                  </a:schemeClr>
                </a:solidFill>
              </a:rPr>
              <a:t>Size, Competition, and Site effects</a:t>
            </a:r>
          </a:p>
          <a:p>
            <a:r>
              <a:rPr lang="en-US" dirty="0"/>
              <a:t>Generalized Additive Mixed Model (GAMM) approach</a:t>
            </a:r>
          </a:p>
          <a:p>
            <a:endParaRPr lang="en-US" dirty="0"/>
          </a:p>
        </p:txBody>
      </p:sp>
      <p:pic>
        <p:nvPicPr>
          <p:cNvPr id="13" name="Picture 12">
            <a:extLst>
              <a:ext uri="{FF2B5EF4-FFF2-40B4-BE49-F238E27FC236}">
                <a16:creationId xmlns:a16="http://schemas.microsoft.com/office/drawing/2014/main" id="{5A0B087C-976B-42C0-8E90-1133E54ECF02}"/>
              </a:ext>
            </a:extLst>
          </p:cNvPr>
          <p:cNvPicPr>
            <a:picLocks noChangeAspect="1"/>
          </p:cNvPicPr>
          <p:nvPr/>
        </p:nvPicPr>
        <p:blipFill>
          <a:blip r:embed="rId5"/>
          <a:stretch>
            <a:fillRect/>
          </a:stretch>
        </p:blipFill>
        <p:spPr>
          <a:xfrm>
            <a:off x="3719099" y="4494811"/>
            <a:ext cx="2817675" cy="1742111"/>
          </a:xfrm>
          <a:prstGeom prst="rect">
            <a:avLst/>
          </a:prstGeom>
        </p:spPr>
      </p:pic>
      <p:pic>
        <p:nvPicPr>
          <p:cNvPr id="14" name="Picture 13">
            <a:extLst>
              <a:ext uri="{FF2B5EF4-FFF2-40B4-BE49-F238E27FC236}">
                <a16:creationId xmlns:a16="http://schemas.microsoft.com/office/drawing/2014/main" id="{7151B5DC-2B19-4A20-870D-3810BC3DF3B1}"/>
              </a:ext>
            </a:extLst>
          </p:cNvPr>
          <p:cNvPicPr>
            <a:picLocks noChangeAspect="1"/>
          </p:cNvPicPr>
          <p:nvPr/>
        </p:nvPicPr>
        <p:blipFill>
          <a:blip r:embed="rId6"/>
          <a:stretch>
            <a:fillRect/>
          </a:stretch>
        </p:blipFill>
        <p:spPr>
          <a:xfrm>
            <a:off x="7164639" y="4494811"/>
            <a:ext cx="2817675" cy="1742111"/>
          </a:xfrm>
          <a:prstGeom prst="rect">
            <a:avLst/>
          </a:prstGeom>
        </p:spPr>
      </p:pic>
      <p:pic>
        <p:nvPicPr>
          <p:cNvPr id="2" name="Picture 1">
            <a:extLst>
              <a:ext uri="{FF2B5EF4-FFF2-40B4-BE49-F238E27FC236}">
                <a16:creationId xmlns:a16="http://schemas.microsoft.com/office/drawing/2014/main" id="{C0BFAE3B-DBAB-4E6A-8DD3-3725112C5E2D}"/>
              </a:ext>
            </a:extLst>
          </p:cNvPr>
          <p:cNvPicPr>
            <a:picLocks noChangeAspect="1"/>
          </p:cNvPicPr>
          <p:nvPr/>
        </p:nvPicPr>
        <p:blipFill>
          <a:blip r:embed="rId7"/>
          <a:stretch>
            <a:fillRect/>
          </a:stretch>
        </p:blipFill>
        <p:spPr>
          <a:xfrm>
            <a:off x="273557" y="4494811"/>
            <a:ext cx="2817677" cy="1742112"/>
          </a:xfrm>
          <a:prstGeom prst="rect">
            <a:avLst/>
          </a:prstGeom>
        </p:spPr>
      </p:pic>
      <p:pic>
        <p:nvPicPr>
          <p:cNvPr id="3" name="Picture 2">
            <a:extLst>
              <a:ext uri="{FF2B5EF4-FFF2-40B4-BE49-F238E27FC236}">
                <a16:creationId xmlns:a16="http://schemas.microsoft.com/office/drawing/2014/main" id="{768B474D-8D12-44B4-82AA-168DDCD462FE}"/>
              </a:ext>
            </a:extLst>
          </p:cNvPr>
          <p:cNvPicPr>
            <a:picLocks noChangeAspect="1"/>
          </p:cNvPicPr>
          <p:nvPr/>
        </p:nvPicPr>
        <p:blipFill>
          <a:blip r:embed="rId8"/>
          <a:stretch>
            <a:fillRect/>
          </a:stretch>
        </p:blipFill>
        <p:spPr>
          <a:xfrm>
            <a:off x="3719098" y="4494811"/>
            <a:ext cx="2817677" cy="1742112"/>
          </a:xfrm>
          <a:prstGeom prst="rect">
            <a:avLst/>
          </a:prstGeom>
        </p:spPr>
      </p:pic>
      <p:pic>
        <p:nvPicPr>
          <p:cNvPr id="4" name="Picture 3">
            <a:extLst>
              <a:ext uri="{FF2B5EF4-FFF2-40B4-BE49-F238E27FC236}">
                <a16:creationId xmlns:a16="http://schemas.microsoft.com/office/drawing/2014/main" id="{356CCB68-2920-40B1-A376-B0737FD760DE}"/>
              </a:ext>
            </a:extLst>
          </p:cNvPr>
          <p:cNvPicPr>
            <a:picLocks noChangeAspect="1"/>
          </p:cNvPicPr>
          <p:nvPr/>
        </p:nvPicPr>
        <p:blipFill>
          <a:blip r:embed="rId9"/>
          <a:stretch>
            <a:fillRect/>
          </a:stretch>
        </p:blipFill>
        <p:spPr>
          <a:xfrm>
            <a:off x="7164638" y="4494811"/>
            <a:ext cx="2817677" cy="1742112"/>
          </a:xfrm>
          <a:prstGeom prst="rect">
            <a:avLst/>
          </a:prstGeom>
        </p:spPr>
      </p:pic>
    </p:spTree>
    <p:extLst>
      <p:ext uri="{BB962C8B-B14F-4D97-AF65-F5344CB8AC3E}">
        <p14:creationId xmlns:p14="http://schemas.microsoft.com/office/powerpoint/2010/main" val="2742962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B4CD865-1C09-D0BB-99A4-26C211A5A49B}"/>
                  </a:ext>
                </a:extLst>
              </p:cNvPr>
              <p:cNvSpPr txBox="1"/>
              <p:nvPr/>
            </p:nvSpPr>
            <p:spPr>
              <a:xfrm>
                <a:off x="1261872" y="3566480"/>
                <a:ext cx="757508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b="0" i="1" smtClean="0">
                          <a:latin typeface="Cambria Math" panose="02040503050406030204" pitchFamily="18" charset="0"/>
                        </a:rPr>
                        <m:t>+</m:t>
                      </m:r>
                      <m:r>
                        <a:rPr lang="en-US" sz="2400" b="0" i="1" smtClean="0">
                          <a:latin typeface="Cambria Math" panose="02040503050406030204" pitchFamily="18" charset="0"/>
                        </a:rPr>
                        <m:t>𝑇𝑟𝑒𝑒</m:t>
                      </m:r>
                    </m:oMath>
                  </m:oMathPara>
                </a14:m>
                <a:endParaRPr lang="en-US" dirty="0"/>
              </a:p>
            </p:txBody>
          </p:sp>
        </mc:Choice>
        <mc:Fallback>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3566480"/>
                <a:ext cx="7575087" cy="369332"/>
              </a:xfrm>
              <a:prstGeom prst="rect">
                <a:avLst/>
              </a:prstGeom>
              <a:blipFill>
                <a:blip r:embed="rId3"/>
                <a:stretch>
                  <a:fillRect l="-402" r="-241" b="-3770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20E02EA-23BD-47BF-8112-6B3B67A385A6}"/>
              </a:ext>
            </a:extLst>
          </p:cNvPr>
          <p:cNvPicPr>
            <a:picLocks noChangeAspect="1"/>
          </p:cNvPicPr>
          <p:nvPr/>
        </p:nvPicPr>
        <p:blipFill>
          <a:blip r:embed="rId4"/>
          <a:stretch>
            <a:fillRect/>
          </a:stretch>
        </p:blipFill>
        <p:spPr>
          <a:xfrm>
            <a:off x="878722" y="4301764"/>
            <a:ext cx="3542857" cy="2190476"/>
          </a:xfrm>
          <a:prstGeom prst="rect">
            <a:avLst/>
          </a:prstGeom>
        </p:spPr>
      </p:pic>
      <p:pic>
        <p:nvPicPr>
          <p:cNvPr id="7" name="Picture 6">
            <a:extLst>
              <a:ext uri="{FF2B5EF4-FFF2-40B4-BE49-F238E27FC236}">
                <a16:creationId xmlns:a16="http://schemas.microsoft.com/office/drawing/2014/main" id="{45FCC6C2-FA4B-4E90-A052-619B5650A12A}"/>
              </a:ext>
            </a:extLst>
          </p:cNvPr>
          <p:cNvPicPr>
            <a:picLocks noChangeAspect="1"/>
          </p:cNvPicPr>
          <p:nvPr/>
        </p:nvPicPr>
        <p:blipFill>
          <a:blip r:embed="rId5"/>
          <a:stretch>
            <a:fillRect/>
          </a:stretch>
        </p:blipFill>
        <p:spPr>
          <a:xfrm>
            <a:off x="6096000" y="4301764"/>
            <a:ext cx="3542857" cy="2190476"/>
          </a:xfrm>
          <a:prstGeom prst="rect">
            <a:avLst/>
          </a:prstGeom>
        </p:spPr>
      </p:pic>
      <p:sp>
        <p:nvSpPr>
          <p:cNvPr id="14" name="Title 1">
            <a:extLst>
              <a:ext uri="{FF2B5EF4-FFF2-40B4-BE49-F238E27FC236}">
                <a16:creationId xmlns:a16="http://schemas.microsoft.com/office/drawing/2014/main" id="{000CD9E0-14C4-4469-9459-47F4A6CDB590}"/>
              </a:ext>
            </a:extLst>
          </p:cNvPr>
          <p:cNvSpPr txBox="1">
            <a:spLocks/>
          </p:cNvSpPr>
          <p:nvPr/>
        </p:nvSpPr>
        <p:spPr>
          <a:xfrm>
            <a:off x="193093" y="249381"/>
            <a:ext cx="1825712"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Growth effects</a:t>
            </a:r>
            <a:endParaRPr lang="en-US" sz="1600" dirty="0"/>
          </a:p>
        </p:txBody>
      </p:sp>
      <p:sp>
        <p:nvSpPr>
          <p:cNvPr id="15" name="Content Placeholder 2">
            <a:extLst>
              <a:ext uri="{FF2B5EF4-FFF2-40B4-BE49-F238E27FC236}">
                <a16:creationId xmlns:a16="http://schemas.microsoft.com/office/drawing/2014/main" id="{3DA12FED-6402-410A-B453-881C4A52AEE5}"/>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solidFill>
                  <a:schemeClr val="accent1">
                    <a:lumMod val="40000"/>
                    <a:lumOff val="60000"/>
                  </a:schemeClr>
                </a:solidFill>
              </a:rPr>
              <a:t>Size, Competition, and Site effects</a:t>
            </a:r>
          </a:p>
          <a:p>
            <a:r>
              <a:rPr lang="en-US" dirty="0"/>
              <a:t>Generalized Additive Mixed Model (GAMM) approach</a:t>
            </a:r>
          </a:p>
          <a:p>
            <a:endParaRPr lang="en-US" dirty="0"/>
          </a:p>
        </p:txBody>
      </p:sp>
      <p:sp>
        <p:nvSpPr>
          <p:cNvPr id="16" name="Arrow: Right 15">
            <a:extLst>
              <a:ext uri="{FF2B5EF4-FFF2-40B4-BE49-F238E27FC236}">
                <a16:creationId xmlns:a16="http://schemas.microsoft.com/office/drawing/2014/main" id="{822CA34C-AE90-4426-A1A1-E8E98EB65211}"/>
              </a:ext>
            </a:extLst>
          </p:cNvPr>
          <p:cNvSpPr/>
          <p:nvPr/>
        </p:nvSpPr>
        <p:spPr>
          <a:xfrm>
            <a:off x="4797631" y="5082639"/>
            <a:ext cx="831273" cy="6293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Tree</a:t>
            </a:r>
          </a:p>
        </p:txBody>
      </p:sp>
    </p:spTree>
    <p:extLst>
      <p:ext uri="{BB962C8B-B14F-4D97-AF65-F5344CB8AC3E}">
        <p14:creationId xmlns:p14="http://schemas.microsoft.com/office/powerpoint/2010/main" val="3136200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273530"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273530" cy="360804"/>
              </a:xfrm>
              <a:prstGeom prst="rect">
                <a:avLst/>
              </a:prstGeom>
              <a:blipFill>
                <a:blip r:embed="rId3"/>
                <a:stretch>
                  <a:fillRect l="-1509" t="-3390" r="-922" b="-4067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4"/>
          <a:srcRect r="75291"/>
          <a:stretch/>
        </p:blipFill>
        <p:spPr>
          <a:xfrm>
            <a:off x="979450" y="3196209"/>
            <a:ext cx="1953756" cy="3590855"/>
          </a:xfrm>
          <a:prstGeom prst="rect">
            <a:avLst/>
          </a:prstGeom>
        </p:spPr>
      </p:pic>
    </p:spTree>
    <p:extLst>
      <p:ext uri="{BB962C8B-B14F-4D97-AF65-F5344CB8AC3E}">
        <p14:creationId xmlns:p14="http://schemas.microsoft.com/office/powerpoint/2010/main" val="2332475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9133141" cy="360804"/>
              </a:xfrm>
              <a:prstGeom prst="rect">
                <a:avLst/>
              </a:prstGeom>
              <a:noFill/>
            </p:spPr>
            <p:txBody>
              <a:bodyPr wrap="none" lIns="0" tIns="0" rIns="0" bIns="0" rtlCol="0">
                <a:spAutoFit/>
              </a:bodyPr>
              <a:lstStyle/>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b="1" i="1" smtClean="0">
                        <a:latin typeface="Cambria Math" panose="02040503050406030204" pitchFamily="18" charset="0"/>
                      </a:rPr>
                      <m:t>𝑩𝑨𝑯</m:t>
                    </m:r>
                    <m:r>
                      <a:rPr lang="en-US" sz="2400" b="0" i="1" smtClean="0">
                        <a:latin typeface="Cambria Math" panose="02040503050406030204" pitchFamily="18" charset="0"/>
                      </a:rPr>
                      <m:t>)</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9133141" cy="360804"/>
              </a:xfrm>
              <a:prstGeom prst="rect">
                <a:avLst/>
              </a:prstGeom>
              <a:blipFill>
                <a:blip r:embed="rId3"/>
                <a:stretch>
                  <a:fillRect l="-1202" t="-3390" b="-4067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4"/>
          <a:srcRect r="50361"/>
          <a:stretch/>
        </p:blipFill>
        <p:spPr>
          <a:xfrm>
            <a:off x="979450" y="3196209"/>
            <a:ext cx="3925060" cy="3590855"/>
          </a:xfrm>
          <a:prstGeom prst="rect">
            <a:avLst/>
          </a:prstGeom>
        </p:spPr>
      </p:pic>
      <p:sp>
        <p:nvSpPr>
          <p:cNvPr id="8" name="Right Brace 7">
            <a:extLst>
              <a:ext uri="{FF2B5EF4-FFF2-40B4-BE49-F238E27FC236}">
                <a16:creationId xmlns:a16="http://schemas.microsoft.com/office/drawing/2014/main" id="{448942A4-2212-43DF-9B6D-F0238FDD8306}"/>
              </a:ext>
            </a:extLst>
          </p:cNvPr>
          <p:cNvSpPr/>
          <p:nvPr/>
        </p:nvSpPr>
        <p:spPr>
          <a:xfrm>
            <a:off x="5146949" y="3979492"/>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E7CCC6D6-BDF9-4D13-BAED-F3242C001534}"/>
              </a:ext>
            </a:extLst>
          </p:cNvPr>
          <p:cNvSpPr/>
          <p:nvPr/>
        </p:nvSpPr>
        <p:spPr>
          <a:xfrm>
            <a:off x="5146949" y="531265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C4E9508-57CD-4A1C-AB01-58D7F61BEC30}"/>
              </a:ext>
            </a:extLst>
          </p:cNvPr>
          <p:cNvSpPr txBox="1"/>
          <p:nvPr/>
        </p:nvSpPr>
        <p:spPr>
          <a:xfrm>
            <a:off x="5465658" y="4212613"/>
            <a:ext cx="1886674" cy="646331"/>
          </a:xfrm>
          <a:prstGeom prst="rect">
            <a:avLst/>
          </a:prstGeom>
          <a:noFill/>
        </p:spPr>
        <p:txBody>
          <a:bodyPr wrap="square" rtlCol="0">
            <a:spAutoFit/>
          </a:bodyPr>
          <a:lstStyle/>
          <a:p>
            <a:r>
              <a:rPr lang="en-US" dirty="0"/>
              <a:t>Individual tree variables</a:t>
            </a:r>
          </a:p>
        </p:txBody>
      </p:sp>
      <p:sp>
        <p:nvSpPr>
          <p:cNvPr id="11" name="TextBox 10">
            <a:extLst>
              <a:ext uri="{FF2B5EF4-FFF2-40B4-BE49-F238E27FC236}">
                <a16:creationId xmlns:a16="http://schemas.microsoft.com/office/drawing/2014/main" id="{23406C3D-3D69-4151-A7DA-02F980CA365A}"/>
              </a:ext>
            </a:extLst>
          </p:cNvPr>
          <p:cNvSpPr txBox="1"/>
          <p:nvPr/>
        </p:nvSpPr>
        <p:spPr>
          <a:xfrm>
            <a:off x="5465658" y="5335879"/>
            <a:ext cx="1886674" cy="646331"/>
          </a:xfrm>
          <a:prstGeom prst="rect">
            <a:avLst/>
          </a:prstGeom>
          <a:noFill/>
        </p:spPr>
        <p:txBody>
          <a:bodyPr wrap="square" rtlCol="0">
            <a:spAutoFit/>
          </a:bodyPr>
          <a:lstStyle/>
          <a:p>
            <a:r>
              <a:rPr lang="en-US" dirty="0"/>
              <a:t>Plot-level variables</a:t>
            </a:r>
          </a:p>
        </p:txBody>
      </p:sp>
    </p:spTree>
    <p:extLst>
      <p:ext uri="{BB962C8B-B14F-4D97-AF65-F5344CB8AC3E}">
        <p14:creationId xmlns:p14="http://schemas.microsoft.com/office/powerpoint/2010/main" val="1807884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l="-1" r="25732"/>
          <a:stretch/>
        </p:blipFill>
        <p:spPr>
          <a:xfrm>
            <a:off x="979450" y="3196209"/>
            <a:ext cx="5872612" cy="35908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EC46FD-56AF-44F3-A25C-ED5361422C1C}"/>
                  </a:ext>
                </a:extLst>
              </p:cNvPr>
              <p:cNvSpPr txBox="1"/>
              <p:nvPr/>
            </p:nvSpPr>
            <p:spPr>
              <a:xfrm>
                <a:off x="1261872" y="2628901"/>
                <a:ext cx="9580893" cy="360804"/>
              </a:xfrm>
              <a:prstGeom prst="rect">
                <a:avLst/>
              </a:prstGeom>
              <a:noFill/>
            </p:spPr>
            <p:txBody>
              <a:bodyPr wrap="none" lIns="0" tIns="0" rIns="0" bIns="0" rtlCol="0">
                <a:spAutoFit/>
              </a:bodyPr>
              <a:lstStyle/>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b="1" i="1" smtClean="0">
                        <a:latin typeface="Cambria Math" panose="02040503050406030204" pitchFamily="18" charset="0"/>
                      </a:rPr>
                      <m:t>𝑩𝑨𝑯</m:t>
                    </m:r>
                    <m:r>
                      <a:rPr lang="en-US" sz="2400" b="0" i="1" smtClean="0">
                        <a:latin typeface="Cambria Math" panose="02040503050406030204" pitchFamily="18" charset="0"/>
                      </a:rPr>
                      <m:t>)</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5</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𝑨𝒔𝒑𝒆𝒄𝒕</m:t>
                        </m:r>
                      </m:e>
                    </m:d>
                  </m:oMath>
                </a14:m>
                <a:r>
                  <a:rPr lang="en-US" dirty="0"/>
                  <a:t> + RE</a:t>
                </a:r>
              </a:p>
            </p:txBody>
          </p:sp>
        </mc:Choice>
        <mc:Fallback xmlns="">
          <p:sp>
            <p:nvSpPr>
              <p:cNvPr id="9" name="TextBox 8">
                <a:extLst>
                  <a:ext uri="{FF2B5EF4-FFF2-40B4-BE49-F238E27FC236}">
                    <a16:creationId xmlns:a16="http://schemas.microsoft.com/office/drawing/2014/main" id="{ABEC46FD-56AF-44F3-A25C-ED5361422C1C}"/>
                  </a:ext>
                </a:extLst>
              </p:cNvPr>
              <p:cNvSpPr txBox="1">
                <a:spLocks noRot="1" noChangeAspect="1" noMove="1" noResize="1" noEditPoints="1" noAdjustHandles="1" noChangeArrowheads="1" noChangeShapeType="1" noTextEdit="1"/>
              </p:cNvSpPr>
              <p:nvPr/>
            </p:nvSpPr>
            <p:spPr>
              <a:xfrm>
                <a:off x="1261872" y="2628901"/>
                <a:ext cx="9580893" cy="360804"/>
              </a:xfrm>
              <a:prstGeom prst="rect">
                <a:avLst/>
              </a:prstGeom>
              <a:blipFill>
                <a:blip r:embed="rId4"/>
                <a:stretch>
                  <a:fillRect l="-1145" t="-3390" b="-40678"/>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3461AC10-4E99-4812-9170-90DE8A358178}"/>
              </a:ext>
            </a:extLst>
          </p:cNvPr>
          <p:cNvSpPr/>
          <p:nvPr/>
        </p:nvSpPr>
        <p:spPr>
          <a:xfrm>
            <a:off x="6999500" y="401511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A8B27DAD-CFF7-4775-A617-DFE52F157B73}"/>
              </a:ext>
            </a:extLst>
          </p:cNvPr>
          <p:cNvSpPr/>
          <p:nvPr/>
        </p:nvSpPr>
        <p:spPr>
          <a:xfrm>
            <a:off x="6999500" y="534827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99E24DE-8917-4162-BA13-8E378BC6C5C4}"/>
              </a:ext>
            </a:extLst>
          </p:cNvPr>
          <p:cNvSpPr txBox="1"/>
          <p:nvPr/>
        </p:nvSpPr>
        <p:spPr>
          <a:xfrm>
            <a:off x="7318209" y="4248239"/>
            <a:ext cx="1886674" cy="923330"/>
          </a:xfrm>
          <a:prstGeom prst="rect">
            <a:avLst/>
          </a:prstGeom>
          <a:noFill/>
        </p:spPr>
        <p:txBody>
          <a:bodyPr wrap="square" rtlCol="0">
            <a:spAutoFit/>
          </a:bodyPr>
          <a:lstStyle/>
          <a:p>
            <a:r>
              <a:rPr lang="en-US" dirty="0"/>
              <a:t>Evaluated together and exclusively</a:t>
            </a:r>
          </a:p>
        </p:txBody>
      </p:sp>
      <p:sp>
        <p:nvSpPr>
          <p:cNvPr id="13" name="TextBox 12">
            <a:extLst>
              <a:ext uri="{FF2B5EF4-FFF2-40B4-BE49-F238E27FC236}">
                <a16:creationId xmlns:a16="http://schemas.microsoft.com/office/drawing/2014/main" id="{D2B9A22C-FA48-4EE1-9A71-A2168BC1EBD5}"/>
              </a:ext>
            </a:extLst>
          </p:cNvPr>
          <p:cNvSpPr txBox="1"/>
          <p:nvPr/>
        </p:nvSpPr>
        <p:spPr>
          <a:xfrm>
            <a:off x="7318209" y="5371505"/>
            <a:ext cx="1886674" cy="923330"/>
          </a:xfrm>
          <a:prstGeom prst="rect">
            <a:avLst/>
          </a:prstGeom>
          <a:noFill/>
        </p:spPr>
        <p:txBody>
          <a:bodyPr wrap="square" rtlCol="0">
            <a:spAutoFit/>
          </a:bodyPr>
          <a:lstStyle/>
          <a:p>
            <a:r>
              <a:rPr lang="en-US" dirty="0"/>
              <a:t>Evaluated exclusive of every other</a:t>
            </a:r>
          </a:p>
        </p:txBody>
      </p:sp>
    </p:spTree>
    <p:extLst>
      <p:ext uri="{BB962C8B-B14F-4D97-AF65-F5344CB8AC3E}">
        <p14:creationId xmlns:p14="http://schemas.microsoft.com/office/powerpoint/2010/main" val="28331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2">
            <a:lumMod val="75000"/>
          </a:schemeClr>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2EFBB176-B6C1-4B5A-AADA-F930947E0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20400" cy="49499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8" name="Rectangle 27">
            <a:extLst>
              <a:ext uri="{FF2B5EF4-FFF2-40B4-BE49-F238E27FC236}">
                <a16:creationId xmlns:a16="http://schemas.microsoft.com/office/drawing/2014/main" id="{918CDC34-0F26-409D-B10F-578D4DCC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D72838F2-FE74-7AAA-55A7-564FE7A732C0}"/>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5000" i="1"/>
              <a:t>Larix occidentalis</a:t>
            </a:r>
            <a:r>
              <a:rPr lang="en-US" sz="5000"/>
              <a:t> – Western larch</a:t>
            </a:r>
            <a:endParaRPr lang="en-US" sz="5000" i="1"/>
          </a:p>
        </p:txBody>
      </p:sp>
      <p:pic>
        <p:nvPicPr>
          <p:cNvPr id="10" name="Picture 9" descr="A picture containing tree, outdoor, plant, forest&#10;&#10;Description automatically generated">
            <a:extLst>
              <a:ext uri="{FF2B5EF4-FFF2-40B4-BE49-F238E27FC236}">
                <a16:creationId xmlns:a16="http://schemas.microsoft.com/office/drawing/2014/main" id="{74721A41-A8A4-46A8-692E-C0DE69EFD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868" y="640081"/>
            <a:ext cx="2151698" cy="3825240"/>
          </a:xfrm>
          <a:prstGeom prst="rect">
            <a:avLst/>
          </a:prstGeom>
        </p:spPr>
      </p:pic>
      <p:pic>
        <p:nvPicPr>
          <p:cNvPr id="6" name="Content Placeholder 5" descr="A picture containing tree, outdoor&#10;&#10;Description automatically generated">
            <a:extLst>
              <a:ext uri="{FF2B5EF4-FFF2-40B4-BE49-F238E27FC236}">
                <a16:creationId xmlns:a16="http://schemas.microsoft.com/office/drawing/2014/main" id="{178A3A43-10E3-3751-589A-3C78DB786BF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rot="5400000">
            <a:off x="6431703" y="1476852"/>
            <a:ext cx="3825240" cy="2151697"/>
          </a:xfrm>
          <a:prstGeom prst="rect">
            <a:avLst/>
          </a:prstGeom>
        </p:spPr>
      </p:pic>
    </p:spTree>
    <p:extLst>
      <p:ext uri="{BB962C8B-B14F-4D97-AF65-F5344CB8AC3E}">
        <p14:creationId xmlns:p14="http://schemas.microsoft.com/office/powerpoint/2010/main" val="2405450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3D627-D43E-492D-9F16-D9BA16253CB8}"/>
              </a:ext>
            </a:extLst>
          </p:cNvPr>
          <p:cNvSpPr>
            <a:spLocks noGrp="1"/>
          </p:cNvSpPr>
          <p:nvPr>
            <p:ph type="title"/>
          </p:nvPr>
        </p:nvSpPr>
        <p:spPr/>
        <p:txBody>
          <a:bodyPr/>
          <a:lstStyle/>
          <a:p>
            <a:r>
              <a:rPr lang="en-US" dirty="0"/>
              <a:t>Identifying a growth model</a:t>
            </a:r>
          </a:p>
        </p:txBody>
      </p:sp>
      <p:pic>
        <p:nvPicPr>
          <p:cNvPr id="6" name="Content Placeholder 5">
            <a:extLst>
              <a:ext uri="{FF2B5EF4-FFF2-40B4-BE49-F238E27FC236}">
                <a16:creationId xmlns:a16="http://schemas.microsoft.com/office/drawing/2014/main" id="{9B71C151-FEAA-4CF2-ADA1-82E0606BEDC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26356" y="1828800"/>
            <a:ext cx="4351338" cy="4351338"/>
          </a:xfrm>
        </p:spPr>
      </p:pic>
      <p:sp>
        <p:nvSpPr>
          <p:cNvPr id="4" name="Content Placeholder 3">
            <a:extLst>
              <a:ext uri="{FF2B5EF4-FFF2-40B4-BE49-F238E27FC236}">
                <a16:creationId xmlns:a16="http://schemas.microsoft.com/office/drawing/2014/main" id="{F3ED6F87-2470-4B36-B8F5-1CA81C8B7C4D}"/>
              </a:ext>
            </a:extLst>
          </p:cNvPr>
          <p:cNvSpPr>
            <a:spLocks noGrp="1"/>
          </p:cNvSpPr>
          <p:nvPr>
            <p:ph sz="half" idx="2"/>
          </p:nvPr>
        </p:nvSpPr>
        <p:spPr/>
        <p:txBody>
          <a:bodyPr/>
          <a:lstStyle/>
          <a:p>
            <a:r>
              <a:rPr lang="en-US" dirty="0"/>
              <a:t>Similar relationships to previous</a:t>
            </a:r>
          </a:p>
          <a:p>
            <a:r>
              <a:rPr lang="en-US" dirty="0"/>
              <a:t>No species-mixing</a:t>
            </a:r>
          </a:p>
          <a:p>
            <a:r>
              <a:rPr lang="en-US" dirty="0"/>
              <a:t>GAMM selection worked well</a:t>
            </a:r>
          </a:p>
          <a:p>
            <a:endParaRPr lang="en-US" dirty="0"/>
          </a:p>
        </p:txBody>
      </p:sp>
    </p:spTree>
    <p:extLst>
      <p:ext uri="{BB962C8B-B14F-4D97-AF65-F5344CB8AC3E}">
        <p14:creationId xmlns:p14="http://schemas.microsoft.com/office/powerpoint/2010/main" val="3457827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strike="sngStrike" dirty="0"/>
              <a:t>Identify a growth model (without species-mixing)</a:t>
            </a:r>
          </a:p>
          <a:p>
            <a:pPr marL="457200" indent="-457200">
              <a:buFont typeface="+mj-lt"/>
              <a:buAutoNum type="arabicPeriod"/>
            </a:pPr>
            <a:r>
              <a:rPr lang="en-US" sz="2400" b="1" dirty="0"/>
              <a:t>Identify differences in larch growth between mixtures and pure larch conditions</a:t>
            </a:r>
          </a:p>
          <a:p>
            <a:pPr marL="457200" indent="-457200">
              <a:buFont typeface="+mj-lt"/>
              <a:buAutoNum type="arabicPeriod"/>
            </a:pPr>
            <a:r>
              <a:rPr lang="en-US" sz="2400" dirty="0"/>
              <a:t>Compare different measures of species-mixing in the model</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2924845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E6BB-9A6A-5F4D-7DA4-8B80282C8600}"/>
              </a:ext>
            </a:extLst>
          </p:cNvPr>
          <p:cNvSpPr>
            <a:spLocks noGrp="1"/>
          </p:cNvSpPr>
          <p:nvPr>
            <p:ph type="title"/>
          </p:nvPr>
        </p:nvSpPr>
        <p:spPr/>
        <p:txBody>
          <a:bodyPr/>
          <a:lstStyle/>
          <a:p>
            <a:r>
              <a:rPr lang="en-US" dirty="0"/>
              <a:t>Mixtures vs. pure larch</a:t>
            </a:r>
          </a:p>
        </p:txBody>
      </p:sp>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p:txBody>
          <a:bodyPr/>
          <a:lstStyle/>
          <a:p>
            <a:r>
              <a:rPr lang="en-US" dirty="0"/>
              <a:t>Identified specific mixtures</a:t>
            </a:r>
          </a:p>
          <a:p>
            <a:pPr lvl="1"/>
            <a:r>
              <a:rPr lang="en-US" dirty="0"/>
              <a:t>Larch-lodgepole pine</a:t>
            </a:r>
          </a:p>
          <a:p>
            <a:pPr lvl="1"/>
            <a:r>
              <a:rPr lang="en-US" dirty="0"/>
              <a:t>Larch-Douglas-fir</a:t>
            </a:r>
          </a:p>
          <a:p>
            <a:pPr lvl="1"/>
            <a:r>
              <a:rPr lang="en-US" dirty="0"/>
              <a:t>Larch-larch</a:t>
            </a:r>
          </a:p>
          <a:p>
            <a:r>
              <a:rPr lang="en-US" dirty="0"/>
              <a:t>Fit model, allowing an offset for each mixture</a:t>
            </a:r>
          </a:p>
        </p:txBody>
      </p:sp>
      <p:sp>
        <p:nvSpPr>
          <p:cNvPr id="4" name="Content Placeholder 3">
            <a:extLst>
              <a:ext uri="{FF2B5EF4-FFF2-40B4-BE49-F238E27FC236}">
                <a16:creationId xmlns:a16="http://schemas.microsoft.com/office/drawing/2014/main" id="{9E1E9033-F0DE-7FA5-8DA3-20AE10B4F6F6}"/>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16F9EEA6-ADAF-5417-DC50-B4EBC794131B}"/>
              </a:ext>
            </a:extLst>
          </p:cNvPr>
          <p:cNvPicPr>
            <a:picLocks noChangeAspect="1"/>
          </p:cNvPicPr>
          <p:nvPr/>
        </p:nvPicPr>
        <p:blipFill>
          <a:blip r:embed="rId2"/>
          <a:stretch>
            <a:fillRect/>
          </a:stretch>
        </p:blipFill>
        <p:spPr>
          <a:xfrm>
            <a:off x="3750890" y="4004468"/>
            <a:ext cx="4367133" cy="2694011"/>
          </a:xfrm>
          <a:prstGeom prst="rect">
            <a:avLst/>
          </a:prstGeom>
        </p:spPr>
      </p:pic>
      <p:pic>
        <p:nvPicPr>
          <p:cNvPr id="7" name="Picture 6">
            <a:extLst>
              <a:ext uri="{FF2B5EF4-FFF2-40B4-BE49-F238E27FC236}">
                <a16:creationId xmlns:a16="http://schemas.microsoft.com/office/drawing/2014/main" id="{EDAF6EC6-1FB2-B233-8B76-48CBEE2D73D5}"/>
              </a:ext>
            </a:extLst>
          </p:cNvPr>
          <p:cNvPicPr>
            <a:picLocks noChangeAspect="1"/>
          </p:cNvPicPr>
          <p:nvPr/>
        </p:nvPicPr>
        <p:blipFill>
          <a:blip r:embed="rId3"/>
          <a:stretch>
            <a:fillRect/>
          </a:stretch>
        </p:blipFill>
        <p:spPr>
          <a:xfrm>
            <a:off x="7968521" y="944124"/>
            <a:ext cx="3370039" cy="3677451"/>
          </a:xfrm>
          <a:prstGeom prst="rect">
            <a:avLst/>
          </a:prstGeom>
        </p:spPr>
      </p:pic>
    </p:spTree>
    <p:extLst>
      <p:ext uri="{BB962C8B-B14F-4D97-AF65-F5344CB8AC3E}">
        <p14:creationId xmlns:p14="http://schemas.microsoft.com/office/powerpoint/2010/main" val="278303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683E-0C73-24AA-A828-950C41F12C9A}"/>
              </a:ext>
            </a:extLst>
          </p:cNvPr>
          <p:cNvSpPr>
            <a:spLocks noGrp="1"/>
          </p:cNvSpPr>
          <p:nvPr>
            <p:ph type="title"/>
          </p:nvPr>
        </p:nvSpPr>
        <p:spPr/>
        <p:txBody>
          <a:bodyPr/>
          <a:lstStyle/>
          <a:p>
            <a:r>
              <a:rPr lang="en-US" dirty="0"/>
              <a:t>Mixtures vs. pure larch</a:t>
            </a:r>
          </a:p>
        </p:txBody>
      </p:sp>
      <p:pic>
        <p:nvPicPr>
          <p:cNvPr id="6" name="Content Placeholder 5" descr="A picture containing graphical user interface&#10;&#10;Description automatically generated">
            <a:extLst>
              <a:ext uri="{FF2B5EF4-FFF2-40B4-BE49-F238E27FC236}">
                <a16:creationId xmlns:a16="http://schemas.microsoft.com/office/drawing/2014/main" id="{7772AC22-AD35-1F49-D0EB-1099C5C92DC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070860" y="1672748"/>
            <a:ext cx="2591800" cy="4663440"/>
          </a:xfrm>
        </p:spPr>
      </p:pic>
      <p:sp>
        <p:nvSpPr>
          <p:cNvPr id="4" name="Content Placeholder 3">
            <a:extLst>
              <a:ext uri="{FF2B5EF4-FFF2-40B4-BE49-F238E27FC236}">
                <a16:creationId xmlns:a16="http://schemas.microsoft.com/office/drawing/2014/main" id="{06D41CA0-BD39-DDF5-E4DE-772451EE55C2}"/>
              </a:ext>
            </a:extLst>
          </p:cNvPr>
          <p:cNvSpPr>
            <a:spLocks noGrp="1"/>
          </p:cNvSpPr>
          <p:nvPr>
            <p:ph sz="half" idx="2"/>
          </p:nvPr>
        </p:nvSpPr>
        <p:spPr>
          <a:xfrm>
            <a:off x="1324154" y="1838086"/>
            <a:ext cx="4480560" cy="4351337"/>
          </a:xfrm>
        </p:spPr>
        <p:txBody>
          <a:bodyPr/>
          <a:lstStyle/>
          <a:p>
            <a:endParaRPr lang="en-US" dirty="0"/>
          </a:p>
        </p:txBody>
      </p:sp>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1324154" y="2531416"/>
            <a:ext cx="4480561" cy="1795167"/>
          </a:xfrm>
          <a:prstGeom prst="rect">
            <a:avLst/>
          </a:prstGeom>
        </p:spPr>
      </p:pic>
    </p:spTree>
    <p:extLst>
      <p:ext uri="{BB962C8B-B14F-4D97-AF65-F5344CB8AC3E}">
        <p14:creationId xmlns:p14="http://schemas.microsoft.com/office/powerpoint/2010/main" val="2923544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9674E-5A6E-31D5-8701-EA2B674AA7E8}"/>
              </a:ext>
            </a:extLst>
          </p:cNvPr>
          <p:cNvSpPr>
            <a:spLocks noGrp="1"/>
          </p:cNvSpPr>
          <p:nvPr>
            <p:ph type="title"/>
          </p:nvPr>
        </p:nvSpPr>
        <p:spPr/>
        <p:txBody>
          <a:bodyPr/>
          <a:lstStyle/>
          <a:p>
            <a:r>
              <a:rPr lang="en-US" dirty="0"/>
              <a:t>Mixtures vs. pure larch</a:t>
            </a:r>
          </a:p>
        </p:txBody>
      </p:sp>
      <p:sp>
        <p:nvSpPr>
          <p:cNvPr id="3" name="Content Placeholder 2">
            <a:extLst>
              <a:ext uri="{FF2B5EF4-FFF2-40B4-BE49-F238E27FC236}">
                <a16:creationId xmlns:a16="http://schemas.microsoft.com/office/drawing/2014/main" id="{EBA91630-2C5E-ED47-47C0-6A28F047075F}"/>
              </a:ext>
            </a:extLst>
          </p:cNvPr>
          <p:cNvSpPr>
            <a:spLocks noGrp="1"/>
          </p:cNvSpPr>
          <p:nvPr>
            <p:ph sz="half" idx="1"/>
          </p:nvPr>
        </p:nvSpPr>
        <p:spPr/>
        <p:txBody>
          <a:bodyPr/>
          <a:lstStyle/>
          <a:p>
            <a:r>
              <a:rPr lang="en-US" dirty="0"/>
              <a:t>LP differences larger than DF</a:t>
            </a:r>
          </a:p>
          <a:p>
            <a:r>
              <a:rPr lang="en-US" dirty="0"/>
              <a:t>Data limitations</a:t>
            </a:r>
          </a:p>
          <a:p>
            <a:pPr lvl="1"/>
            <a:r>
              <a:rPr lang="en-US" dirty="0"/>
              <a:t>Need more shade-tolerant species</a:t>
            </a:r>
          </a:p>
          <a:p>
            <a:r>
              <a:rPr lang="en-US" dirty="0"/>
              <a:t>Should assess growth of other species</a:t>
            </a:r>
          </a:p>
        </p:txBody>
      </p:sp>
      <p:sp>
        <p:nvSpPr>
          <p:cNvPr id="4" name="Content Placeholder 3">
            <a:extLst>
              <a:ext uri="{FF2B5EF4-FFF2-40B4-BE49-F238E27FC236}">
                <a16:creationId xmlns:a16="http://schemas.microsoft.com/office/drawing/2014/main" id="{3F746276-E1B0-0D40-9AEF-B0B9EEF376C6}"/>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2"/>
          <a:stretch>
            <a:fillRect/>
          </a:stretch>
        </p:blipFill>
        <p:spPr>
          <a:xfrm>
            <a:off x="5653143" y="1949600"/>
            <a:ext cx="5867908" cy="3619814"/>
          </a:xfrm>
          <a:prstGeom prst="rect">
            <a:avLst/>
          </a:prstGeom>
        </p:spPr>
      </p:pic>
      <p:pic>
        <p:nvPicPr>
          <p:cNvPr id="7" name="Picture 6">
            <a:extLst>
              <a:ext uri="{FF2B5EF4-FFF2-40B4-BE49-F238E27FC236}">
                <a16:creationId xmlns:a16="http://schemas.microsoft.com/office/drawing/2014/main" id="{A2A1458A-CCEC-1AAA-90EB-D255DE25395E}"/>
              </a:ext>
            </a:extLst>
          </p:cNvPr>
          <p:cNvPicPr>
            <a:picLocks noChangeAspect="1"/>
          </p:cNvPicPr>
          <p:nvPr/>
        </p:nvPicPr>
        <p:blipFill>
          <a:blip r:embed="rId3"/>
          <a:stretch>
            <a:fillRect/>
          </a:stretch>
        </p:blipFill>
        <p:spPr>
          <a:xfrm>
            <a:off x="996891" y="2872426"/>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4"/>
          <a:stretch>
            <a:fillRect/>
          </a:stretch>
        </p:blipFill>
        <p:spPr>
          <a:xfrm>
            <a:off x="7412392" y="3007604"/>
            <a:ext cx="3734144" cy="2303531"/>
          </a:xfrm>
          <a:prstGeom prst="rect">
            <a:avLst/>
          </a:prstGeom>
        </p:spPr>
      </p:pic>
    </p:spTree>
    <p:extLst>
      <p:ext uri="{BB962C8B-B14F-4D97-AF65-F5344CB8AC3E}">
        <p14:creationId xmlns:p14="http://schemas.microsoft.com/office/powerpoint/2010/main" val="4207778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strike="sngStrike" dirty="0"/>
              <a:t>Identify a growth model (without species-mixing)</a:t>
            </a:r>
          </a:p>
          <a:p>
            <a:pPr marL="457200" indent="-457200">
              <a:buFont typeface="+mj-lt"/>
              <a:buAutoNum type="arabicPeriod"/>
            </a:pPr>
            <a:r>
              <a:rPr lang="en-US" sz="2400" b="1" strike="sngStrike" dirty="0"/>
              <a:t>Identify differences in larch growth between mixtures and pure larch conditions</a:t>
            </a:r>
          </a:p>
          <a:p>
            <a:pPr marL="457200" indent="-457200">
              <a:buFont typeface="+mj-lt"/>
              <a:buAutoNum type="arabicPeriod"/>
            </a:pPr>
            <a:r>
              <a:rPr lang="en-US" sz="2400" b="1" dirty="0"/>
              <a:t>Compare different measures of species-mixing in the model</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1709086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436C-C079-8C9C-7495-2753E743D5B2}"/>
              </a:ext>
            </a:extLst>
          </p:cNvPr>
          <p:cNvSpPr>
            <a:spLocks noGrp="1"/>
          </p:cNvSpPr>
          <p:nvPr>
            <p:ph type="title"/>
          </p:nvPr>
        </p:nvSpPr>
        <p:spPr/>
        <p:txBody>
          <a:bodyPr/>
          <a:lstStyle/>
          <a:p>
            <a:r>
              <a:rPr lang="en-US" dirty="0"/>
              <a:t>Comparing metrics</a:t>
            </a:r>
          </a:p>
        </p:txBody>
      </p:sp>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p:txBody>
          <a:bodyPr/>
          <a:lstStyle/>
          <a:p>
            <a:r>
              <a:rPr lang="en-US" dirty="0"/>
              <a:t>3 species-informed metrics</a:t>
            </a:r>
          </a:p>
          <a:p>
            <a:r>
              <a:rPr lang="en-US" dirty="0"/>
              <a:t>CCF – crown area based</a:t>
            </a:r>
          </a:p>
          <a:p>
            <a:r>
              <a:rPr lang="en-US" dirty="0"/>
              <a:t>Purity – percent of BA in larch</a:t>
            </a:r>
          </a:p>
          <a:p>
            <a:r>
              <a:rPr lang="en-US" dirty="0"/>
              <a:t>Shade </a:t>
            </a:r>
            <a:r>
              <a:rPr lang="en-US" dirty="0" err="1"/>
              <a:t>intol</a:t>
            </a:r>
            <a:r>
              <a:rPr lang="en-US" dirty="0"/>
              <a:t>. – weighted percent BA</a:t>
            </a:r>
          </a:p>
          <a:p>
            <a:r>
              <a:rPr lang="en-US" dirty="0"/>
              <a:t>Compare based on RMSE</a:t>
            </a:r>
          </a:p>
        </p:txBody>
      </p:sp>
      <p:sp>
        <p:nvSpPr>
          <p:cNvPr id="4" name="Content Placeholder 3">
            <a:extLst>
              <a:ext uri="{FF2B5EF4-FFF2-40B4-BE49-F238E27FC236}">
                <a16:creationId xmlns:a16="http://schemas.microsoft.com/office/drawing/2014/main" id="{74C4B21C-2F06-4399-83F3-160EC08364E8}"/>
              </a:ext>
            </a:extLst>
          </p:cNvPr>
          <p:cNvSpPr>
            <a:spLocks noGrp="1"/>
          </p:cNvSpPr>
          <p:nvPr>
            <p:ph sz="half" idx="2"/>
          </p:nvPr>
        </p:nvSpPr>
        <p:spPr/>
        <p:txBody>
          <a:bodyPr/>
          <a:lstStyle/>
          <a:p>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B7EFB3-B2FE-8B22-7C2E-27D8F827632A}"/>
                  </a:ext>
                </a:extLst>
              </p:cNvPr>
              <p:cNvSpPr txBox="1"/>
              <p:nvPr/>
            </p:nvSpPr>
            <p:spPr>
              <a:xfrm>
                <a:off x="160776" y="5999735"/>
                <a:ext cx="11931408" cy="360804"/>
              </a:xfrm>
              <a:prstGeom prst="rect">
                <a:avLst/>
              </a:prstGeom>
              <a:noFill/>
            </p:spPr>
            <p:txBody>
              <a:bodyPr wrap="none" lIns="0" tIns="0" rIns="0" bIns="0" rtlCol="0">
                <a:spAutoFit/>
              </a:bodyPr>
              <a:lstStyle/>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5</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𝑨𝒔𝒑𝒆𝒄𝒕</m:t>
                        </m:r>
                      </m:e>
                    </m:d>
                    <m:r>
                      <a:rPr lang="en-US" sz="2400" b="1"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6</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𝑠𝑝𝑝</m:t>
                    </m:r>
                    <m:r>
                      <a:rPr lang="en-US" sz="2400" b="0" i="1" smtClean="0">
                        <a:latin typeface="Cambria Math" panose="02040503050406030204" pitchFamily="18" charset="0"/>
                      </a:rPr>
                      <m:t>.</m:t>
                    </m:r>
                    <m:r>
                      <a:rPr lang="en-US" sz="2400" b="0" i="1" smtClean="0">
                        <a:latin typeface="Cambria Math" panose="02040503050406030204" pitchFamily="18" charset="0"/>
                      </a:rPr>
                      <m:t>𝑚𝑖𝑥𝑖𝑛𝑔</m:t>
                    </m:r>
                    <m:r>
                      <a:rPr lang="en-US" sz="2400" b="0" i="1" smtClean="0">
                        <a:latin typeface="Cambria Math" panose="02040503050406030204" pitchFamily="18" charset="0"/>
                      </a:rPr>
                      <m:t>)</m:t>
                    </m:r>
                  </m:oMath>
                </a14:m>
                <a:r>
                  <a:rPr lang="en-US" dirty="0"/>
                  <a:t>+  RE</a:t>
                </a:r>
              </a:p>
            </p:txBody>
          </p:sp>
        </mc:Choice>
        <mc:Fallback xmlns="">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160776" y="5999735"/>
                <a:ext cx="11931408" cy="360804"/>
              </a:xfrm>
              <a:prstGeom prst="rect">
                <a:avLst/>
              </a:prstGeom>
              <a:blipFill>
                <a:blip r:embed="rId2"/>
                <a:stretch>
                  <a:fillRect l="-919" t="-3390" r="-255" b="-406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7B86D39-5604-5E81-3A2F-AA0DB33DBB39}"/>
                  </a:ext>
                </a:extLst>
              </p:cNvPr>
              <p:cNvSpPr txBox="1"/>
              <p:nvPr/>
            </p:nvSpPr>
            <p:spPr>
              <a:xfrm>
                <a:off x="627055" y="4833421"/>
                <a:ext cx="9546652" cy="360804"/>
              </a:xfrm>
              <a:prstGeom prst="rect">
                <a:avLst/>
              </a:prstGeom>
              <a:noFill/>
            </p:spPr>
            <p:txBody>
              <a:bodyPr wrap="none" lIns="0" tIns="0" rIns="0" bIns="0" rtlCol="0">
                <a:spAutoFit/>
              </a:bodyPr>
              <a:lstStyle/>
              <a:p>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𝑠𝑝𝑝</m:t>
                    </m:r>
                    <m:r>
                      <a:rPr lang="en-US" sz="2400" b="0" i="1" smtClean="0">
                        <a:latin typeface="Cambria Math" panose="02040503050406030204" pitchFamily="18" charset="0"/>
                      </a:rPr>
                      <m:t>.</m:t>
                    </m:r>
                    <m:r>
                      <a:rPr lang="en-US" sz="2400" b="0" i="1" smtClean="0">
                        <a:latin typeface="Cambria Math" panose="02040503050406030204" pitchFamily="18" charset="0"/>
                      </a:rPr>
                      <m:t>𝑚𝑖𝑥𝑖𝑛𝑔</m:t>
                    </m:r>
                    <m:r>
                      <a:rPr lang="en-US" sz="2400" b="0" i="1" smtClean="0">
                        <a:latin typeface="Cambria Math" panose="02040503050406030204" pitchFamily="18" charset="0"/>
                      </a:rPr>
                      <m:t>)</m:t>
                    </m:r>
                  </m:oMath>
                </a14:m>
                <a:r>
                  <a:rPr lang="en-US" dirty="0"/>
                  <a:t>+ RE</a:t>
                </a:r>
              </a:p>
            </p:txBody>
          </p:sp>
        </mc:Choice>
        <mc:Fallback xmlns="">
          <p:sp>
            <p:nvSpPr>
              <p:cNvPr id="8" name="TextBox 7">
                <a:extLst>
                  <a:ext uri="{FF2B5EF4-FFF2-40B4-BE49-F238E27FC236}">
                    <a16:creationId xmlns:a16="http://schemas.microsoft.com/office/drawing/2014/main" id="{77B86D39-5604-5E81-3A2F-AA0DB33DBB39}"/>
                  </a:ext>
                </a:extLst>
              </p:cNvPr>
              <p:cNvSpPr txBox="1">
                <a:spLocks noRot="1" noChangeAspect="1" noMove="1" noResize="1" noEditPoints="1" noAdjustHandles="1" noChangeArrowheads="1" noChangeShapeType="1" noTextEdit="1"/>
              </p:cNvSpPr>
              <p:nvPr/>
            </p:nvSpPr>
            <p:spPr>
              <a:xfrm>
                <a:off x="627055" y="4833421"/>
                <a:ext cx="9546652" cy="360804"/>
              </a:xfrm>
              <a:prstGeom prst="rect">
                <a:avLst/>
              </a:prstGeom>
              <a:blipFill>
                <a:blip r:embed="rId3"/>
                <a:stretch>
                  <a:fillRect l="-1149" t="-3390" r="-511" b="-38983"/>
                </a:stretch>
              </a:blipFill>
            </p:spPr>
            <p:txBody>
              <a:bodyPr/>
              <a:lstStyle/>
              <a:p>
                <a:r>
                  <a:rPr lang="en-US">
                    <a:noFill/>
                  </a:rPr>
                  <a:t> </a:t>
                </a:r>
              </a:p>
            </p:txBody>
          </p:sp>
        </mc:Fallback>
      </mc:AlternateContent>
    </p:spTree>
    <p:extLst>
      <p:ext uri="{BB962C8B-B14F-4D97-AF65-F5344CB8AC3E}">
        <p14:creationId xmlns:p14="http://schemas.microsoft.com/office/powerpoint/2010/main" val="1240441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815AA-091B-EA94-278A-374ADFDC97C9}"/>
              </a:ext>
            </a:extLst>
          </p:cNvPr>
          <p:cNvSpPr>
            <a:spLocks noGrp="1"/>
          </p:cNvSpPr>
          <p:nvPr>
            <p:ph type="title"/>
          </p:nvPr>
        </p:nvSpPr>
        <p:spPr/>
        <p:txBody>
          <a:bodyPr/>
          <a:lstStyle/>
          <a:p>
            <a:r>
              <a:rPr lang="en-US" dirty="0"/>
              <a:t>Comparing metrics</a:t>
            </a:r>
          </a:p>
        </p:txBody>
      </p:sp>
      <p:pic>
        <p:nvPicPr>
          <p:cNvPr id="8" name="Content Placeholder 7" descr="Chart&#10;&#10;Description automatically generated">
            <a:extLst>
              <a:ext uri="{FF2B5EF4-FFF2-40B4-BE49-F238E27FC236}">
                <a16:creationId xmlns:a16="http://schemas.microsoft.com/office/drawing/2014/main" id="{88BC8202-0F2D-0383-66F9-5ED9925B2D8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45901" y="1828799"/>
            <a:ext cx="2168272" cy="4351338"/>
          </a:xfrm>
        </p:spPr>
      </p:pic>
      <p:sp>
        <p:nvSpPr>
          <p:cNvPr id="4" name="Content Placeholder 3">
            <a:extLst>
              <a:ext uri="{FF2B5EF4-FFF2-40B4-BE49-F238E27FC236}">
                <a16:creationId xmlns:a16="http://schemas.microsoft.com/office/drawing/2014/main" id="{6377AA57-CB37-0E59-3406-0A64A5119487}"/>
              </a:ext>
            </a:extLst>
          </p:cNvPr>
          <p:cNvSpPr>
            <a:spLocks noGrp="1"/>
          </p:cNvSpPr>
          <p:nvPr>
            <p:ph sz="half" idx="2"/>
          </p:nvPr>
        </p:nvSpPr>
        <p:spPr>
          <a:xfrm>
            <a:off x="6126480" y="3703977"/>
            <a:ext cx="4480560" cy="2476160"/>
          </a:xfrm>
        </p:spPr>
        <p:txBody>
          <a:bodyPr/>
          <a:lstStyle/>
          <a:p>
            <a:endParaRPr lang="en-US" dirty="0"/>
          </a:p>
        </p:txBody>
      </p:sp>
      <p:pic>
        <p:nvPicPr>
          <p:cNvPr id="6" name="Picture 5">
            <a:extLst>
              <a:ext uri="{FF2B5EF4-FFF2-40B4-BE49-F238E27FC236}">
                <a16:creationId xmlns:a16="http://schemas.microsoft.com/office/drawing/2014/main" id="{4CBB2B44-599A-02E5-919C-37388D73E0AA}"/>
              </a:ext>
            </a:extLst>
          </p:cNvPr>
          <p:cNvPicPr>
            <a:picLocks noChangeAspect="1"/>
          </p:cNvPicPr>
          <p:nvPr/>
        </p:nvPicPr>
        <p:blipFill>
          <a:blip r:embed="rId3"/>
          <a:stretch>
            <a:fillRect/>
          </a:stretch>
        </p:blipFill>
        <p:spPr>
          <a:xfrm>
            <a:off x="5405642" y="1966299"/>
            <a:ext cx="5548870" cy="1462701"/>
          </a:xfrm>
          <a:prstGeom prst="rect">
            <a:avLst/>
          </a:prstGeom>
        </p:spPr>
      </p:pic>
    </p:spTree>
    <p:extLst>
      <p:ext uri="{BB962C8B-B14F-4D97-AF65-F5344CB8AC3E}">
        <p14:creationId xmlns:p14="http://schemas.microsoft.com/office/powerpoint/2010/main" val="101853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924B-CF26-293C-7CD9-76E6F455CE93}"/>
              </a:ext>
            </a:extLst>
          </p:cNvPr>
          <p:cNvSpPr>
            <a:spLocks noGrp="1"/>
          </p:cNvSpPr>
          <p:nvPr>
            <p:ph type="title"/>
          </p:nvPr>
        </p:nvSpPr>
        <p:spPr/>
        <p:txBody>
          <a:bodyPr/>
          <a:lstStyle/>
          <a:p>
            <a:r>
              <a:rPr lang="en-US" dirty="0"/>
              <a:t>Comparing metrics</a:t>
            </a:r>
          </a:p>
        </p:txBody>
      </p:sp>
      <p:sp>
        <p:nvSpPr>
          <p:cNvPr id="3" name="Content Placeholder 2">
            <a:extLst>
              <a:ext uri="{FF2B5EF4-FFF2-40B4-BE49-F238E27FC236}">
                <a16:creationId xmlns:a16="http://schemas.microsoft.com/office/drawing/2014/main" id="{490CF424-B899-CD73-9B80-539E56BB206C}"/>
              </a:ext>
            </a:extLst>
          </p:cNvPr>
          <p:cNvSpPr>
            <a:spLocks noGrp="1"/>
          </p:cNvSpPr>
          <p:nvPr>
            <p:ph sz="half" idx="1"/>
          </p:nvPr>
        </p:nvSpPr>
        <p:spPr/>
        <p:txBody>
          <a:bodyPr/>
          <a:lstStyle/>
          <a:p>
            <a:r>
              <a:rPr lang="en-US" dirty="0"/>
              <a:t>Modest improvements to RMSE</a:t>
            </a:r>
          </a:p>
          <a:p>
            <a:r>
              <a:rPr lang="en-US" dirty="0"/>
              <a:t>WL growth higher in mixtures and with shade-tolerant</a:t>
            </a:r>
          </a:p>
          <a:p>
            <a:r>
              <a:rPr lang="en-US" dirty="0"/>
              <a:t>Data limitations</a:t>
            </a:r>
          </a:p>
          <a:p>
            <a:endParaRPr lang="en-US" dirty="0"/>
          </a:p>
        </p:txBody>
      </p:sp>
      <p:sp>
        <p:nvSpPr>
          <p:cNvPr id="4" name="Content Placeholder 3">
            <a:extLst>
              <a:ext uri="{FF2B5EF4-FFF2-40B4-BE49-F238E27FC236}">
                <a16:creationId xmlns:a16="http://schemas.microsoft.com/office/drawing/2014/main" id="{6229FDF4-280B-25B8-DF7A-BCC8EDAE16DE}"/>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10169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DEE8-2760-8BE0-5AEA-53CF6DDB50BF}"/>
              </a:ext>
            </a:extLst>
          </p:cNvPr>
          <p:cNvSpPr>
            <a:spLocks noGrp="1"/>
          </p:cNvSpPr>
          <p:nvPr>
            <p:ph type="title"/>
          </p:nvPr>
        </p:nvSpPr>
        <p:spPr/>
        <p:txBody>
          <a:bodyPr/>
          <a:lstStyle/>
          <a:p>
            <a:r>
              <a:rPr lang="en-US" dirty="0"/>
              <a:t>Conclusions – summary</a:t>
            </a:r>
          </a:p>
        </p:txBody>
      </p:sp>
      <p:sp>
        <p:nvSpPr>
          <p:cNvPr id="3" name="Content Placeholder 2">
            <a:extLst>
              <a:ext uri="{FF2B5EF4-FFF2-40B4-BE49-F238E27FC236}">
                <a16:creationId xmlns:a16="http://schemas.microsoft.com/office/drawing/2014/main" id="{47A4380B-B0AF-6A0B-ACD7-5A7E8740EF5D}"/>
              </a:ext>
            </a:extLst>
          </p:cNvPr>
          <p:cNvSpPr>
            <a:spLocks noGrp="1"/>
          </p:cNvSpPr>
          <p:nvPr>
            <p:ph sz="half" idx="1"/>
          </p:nvPr>
        </p:nvSpPr>
        <p:spPr/>
        <p:txBody>
          <a:bodyPr/>
          <a:lstStyle/>
          <a:p>
            <a:r>
              <a:rPr lang="en-US" dirty="0"/>
              <a:t>GAMMs are useful, but not perfect</a:t>
            </a:r>
          </a:p>
          <a:p>
            <a:r>
              <a:rPr lang="en-US" dirty="0"/>
              <a:t>WL growth different in mixtures</a:t>
            </a:r>
          </a:p>
          <a:p>
            <a:r>
              <a:rPr lang="en-US" dirty="0"/>
              <a:t>More growth in shade-</a:t>
            </a:r>
            <a:r>
              <a:rPr lang="en-US" dirty="0" err="1"/>
              <a:t>tol</a:t>
            </a:r>
            <a:r>
              <a:rPr lang="en-US" dirty="0"/>
              <a:t>. </a:t>
            </a:r>
          </a:p>
          <a:p>
            <a:r>
              <a:rPr lang="en-US" dirty="0"/>
              <a:t>Need more data</a:t>
            </a:r>
          </a:p>
          <a:p>
            <a:r>
              <a:rPr lang="en-US" dirty="0"/>
              <a:t>Analyze other spp. in mixtures</a:t>
            </a:r>
          </a:p>
          <a:p>
            <a:r>
              <a:rPr lang="en-US" dirty="0"/>
              <a:t>GAMMs useful</a:t>
            </a:r>
          </a:p>
        </p:txBody>
      </p:sp>
      <p:sp>
        <p:nvSpPr>
          <p:cNvPr id="4" name="Content Placeholder 3">
            <a:extLst>
              <a:ext uri="{FF2B5EF4-FFF2-40B4-BE49-F238E27FC236}">
                <a16:creationId xmlns:a16="http://schemas.microsoft.com/office/drawing/2014/main" id="{21B2BC1B-1701-080C-8E94-B1D22D11D3B8}"/>
              </a:ext>
            </a:extLst>
          </p:cNvPr>
          <p:cNvSpPr>
            <a:spLocks noGrp="1"/>
          </p:cNvSpPr>
          <p:nvPr>
            <p:ph sz="half" idx="2"/>
          </p:nvPr>
        </p:nvSpPr>
        <p:spPr/>
        <p:txBody>
          <a:bodyPr/>
          <a:lstStyle/>
          <a:p>
            <a:r>
              <a:rPr lang="en-US" dirty="0"/>
              <a:t>Research questions w/ answers?</a:t>
            </a:r>
          </a:p>
        </p:txBody>
      </p:sp>
    </p:spTree>
    <p:extLst>
      <p:ext uri="{BB962C8B-B14F-4D97-AF65-F5344CB8AC3E}">
        <p14:creationId xmlns:p14="http://schemas.microsoft.com/office/powerpoint/2010/main" val="3437841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AB16-5052-BE6A-5B3D-0F6407659B5A}"/>
              </a:ext>
            </a:extLst>
          </p:cNvPr>
          <p:cNvSpPr>
            <a:spLocks noGrp="1"/>
          </p:cNvSpPr>
          <p:nvPr>
            <p:ph type="title"/>
          </p:nvPr>
        </p:nvSpPr>
        <p:spPr/>
        <p:txBody>
          <a:bodyPr/>
          <a:lstStyle/>
          <a:p>
            <a:r>
              <a:rPr lang="en-US" i="1" dirty="0"/>
              <a:t>Larix occidentalis</a:t>
            </a:r>
            <a:r>
              <a:rPr lang="en-US" dirty="0"/>
              <a:t> – Western larch</a:t>
            </a:r>
            <a:endParaRPr lang="en-US" i="1" dirty="0"/>
          </a:p>
        </p:txBody>
      </p:sp>
      <p:pic>
        <p:nvPicPr>
          <p:cNvPr id="11" name="Picture 10" descr="A dirt road through a forest&#10;&#10;Description automatically generated with low confidence">
            <a:extLst>
              <a:ext uri="{FF2B5EF4-FFF2-40B4-BE49-F238E27FC236}">
                <a16:creationId xmlns:a16="http://schemas.microsoft.com/office/drawing/2014/main" id="{5C5EAB6B-8233-2DF6-B496-615B26CE9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55" y="2413195"/>
            <a:ext cx="4379157" cy="2919438"/>
          </a:xfrm>
          <a:prstGeom prst="rect">
            <a:avLst/>
          </a:prstGeom>
        </p:spPr>
      </p:pic>
      <p:pic>
        <p:nvPicPr>
          <p:cNvPr id="13" name="Picture 12" descr="A picture containing outdoor, sky, grass, mountain&#10;&#10;Description automatically generated">
            <a:extLst>
              <a:ext uri="{FF2B5EF4-FFF2-40B4-BE49-F238E27FC236}">
                <a16:creationId xmlns:a16="http://schemas.microsoft.com/office/drawing/2014/main" id="{5FDD0C8F-668C-96AA-05E0-23C3345F6B72}"/>
              </a:ext>
            </a:extLst>
          </p:cNvPr>
          <p:cNvPicPr>
            <a:picLocks noChangeAspect="1"/>
          </p:cNvPicPr>
          <p:nvPr/>
        </p:nvPicPr>
        <p:blipFill rotWithShape="1">
          <a:blip r:embed="rId4">
            <a:extLst>
              <a:ext uri="{28A0092B-C50C-407E-A947-70E740481C1C}">
                <a14:useLocalDpi xmlns:a14="http://schemas.microsoft.com/office/drawing/2010/main" val="0"/>
              </a:ext>
            </a:extLst>
          </a:blip>
          <a:srcRect l="20924" t="29830" r="20997" b="13330"/>
          <a:stretch/>
        </p:blipFill>
        <p:spPr>
          <a:xfrm>
            <a:off x="-5412495" y="2626233"/>
            <a:ext cx="5311740" cy="2924110"/>
          </a:xfrm>
          <a:prstGeom prst="rect">
            <a:avLst/>
          </a:prstGeom>
        </p:spPr>
      </p:pic>
      <p:cxnSp>
        <p:nvCxnSpPr>
          <p:cNvPr id="5" name="Straight Arrow Connector 4">
            <a:extLst>
              <a:ext uri="{FF2B5EF4-FFF2-40B4-BE49-F238E27FC236}">
                <a16:creationId xmlns:a16="http://schemas.microsoft.com/office/drawing/2014/main" id="{5EBF3680-ECB9-41EF-9AF6-1B97AA353FEB}"/>
              </a:ext>
            </a:extLst>
          </p:cNvPr>
          <p:cNvCxnSpPr/>
          <p:nvPr/>
        </p:nvCxnSpPr>
        <p:spPr>
          <a:xfrm flipV="1">
            <a:off x="3101243" y="1981200"/>
            <a:ext cx="0" cy="421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6194911-96A9-C246-8B4C-749A09163E61}"/>
              </a:ext>
            </a:extLst>
          </p:cNvPr>
          <p:cNvSpPr txBox="1"/>
          <p:nvPr/>
        </p:nvSpPr>
        <p:spPr>
          <a:xfrm>
            <a:off x="1766234" y="2010656"/>
            <a:ext cx="1353336" cy="646331"/>
          </a:xfrm>
          <a:prstGeom prst="rect">
            <a:avLst/>
          </a:prstGeom>
          <a:noFill/>
        </p:spPr>
        <p:txBody>
          <a:bodyPr wrap="square" rtlCol="0">
            <a:spAutoFit/>
          </a:bodyPr>
          <a:lstStyle/>
          <a:p>
            <a:pPr algn="ctr"/>
            <a:r>
              <a:rPr lang="en-US" dirty="0"/>
              <a:t>Shade intolerant</a:t>
            </a:r>
          </a:p>
        </p:txBody>
      </p:sp>
      <p:sp>
        <p:nvSpPr>
          <p:cNvPr id="7" name="TextBox 6">
            <a:extLst>
              <a:ext uri="{FF2B5EF4-FFF2-40B4-BE49-F238E27FC236}">
                <a16:creationId xmlns:a16="http://schemas.microsoft.com/office/drawing/2014/main" id="{BAB7ECF8-7C60-CA66-D4A2-E72F30FF96B6}"/>
              </a:ext>
            </a:extLst>
          </p:cNvPr>
          <p:cNvSpPr txBox="1"/>
          <p:nvPr/>
        </p:nvSpPr>
        <p:spPr>
          <a:xfrm>
            <a:off x="3169823" y="2120233"/>
            <a:ext cx="1737357" cy="369332"/>
          </a:xfrm>
          <a:prstGeom prst="rect">
            <a:avLst/>
          </a:prstGeom>
          <a:noFill/>
        </p:spPr>
        <p:txBody>
          <a:bodyPr wrap="square" rtlCol="0">
            <a:spAutoFit/>
          </a:bodyPr>
          <a:lstStyle/>
          <a:p>
            <a:r>
              <a:rPr lang="en-US" dirty="0"/>
              <a:t>W. Larch</a:t>
            </a:r>
          </a:p>
        </p:txBody>
      </p:sp>
      <p:sp>
        <p:nvSpPr>
          <p:cNvPr id="8" name="TextBox 7">
            <a:extLst>
              <a:ext uri="{FF2B5EF4-FFF2-40B4-BE49-F238E27FC236}">
                <a16:creationId xmlns:a16="http://schemas.microsoft.com/office/drawing/2014/main" id="{0F5F8CE2-C886-FC45-AF41-38DD5C42FC8D}"/>
              </a:ext>
            </a:extLst>
          </p:cNvPr>
          <p:cNvSpPr txBox="1"/>
          <p:nvPr/>
        </p:nvSpPr>
        <p:spPr>
          <a:xfrm>
            <a:off x="3169821" y="2399081"/>
            <a:ext cx="2000251" cy="369332"/>
          </a:xfrm>
          <a:prstGeom prst="rect">
            <a:avLst/>
          </a:prstGeom>
          <a:noFill/>
        </p:spPr>
        <p:txBody>
          <a:bodyPr wrap="square" rtlCol="0">
            <a:spAutoFit/>
          </a:bodyPr>
          <a:lstStyle/>
          <a:p>
            <a:r>
              <a:rPr lang="en-US" dirty="0"/>
              <a:t>Lodgepole pine</a:t>
            </a:r>
          </a:p>
        </p:txBody>
      </p:sp>
      <p:sp>
        <p:nvSpPr>
          <p:cNvPr id="9" name="TextBox 8">
            <a:extLst>
              <a:ext uri="{FF2B5EF4-FFF2-40B4-BE49-F238E27FC236}">
                <a16:creationId xmlns:a16="http://schemas.microsoft.com/office/drawing/2014/main" id="{CD4961D4-BC57-BB81-FAC9-04C9AC8924DB}"/>
              </a:ext>
            </a:extLst>
          </p:cNvPr>
          <p:cNvSpPr txBox="1"/>
          <p:nvPr/>
        </p:nvSpPr>
        <p:spPr>
          <a:xfrm>
            <a:off x="3169820" y="5467151"/>
            <a:ext cx="2000251" cy="369332"/>
          </a:xfrm>
          <a:prstGeom prst="rect">
            <a:avLst/>
          </a:prstGeom>
          <a:noFill/>
        </p:spPr>
        <p:txBody>
          <a:bodyPr wrap="square" rtlCol="0">
            <a:spAutoFit/>
          </a:bodyPr>
          <a:lstStyle/>
          <a:p>
            <a:r>
              <a:rPr lang="en-US" dirty="0"/>
              <a:t>W. Hemlock</a:t>
            </a:r>
          </a:p>
        </p:txBody>
      </p:sp>
      <p:sp>
        <p:nvSpPr>
          <p:cNvPr id="10" name="TextBox 9">
            <a:extLst>
              <a:ext uri="{FF2B5EF4-FFF2-40B4-BE49-F238E27FC236}">
                <a16:creationId xmlns:a16="http://schemas.microsoft.com/office/drawing/2014/main" id="{A213D518-8BC3-DF21-3E36-DE5544901151}"/>
              </a:ext>
            </a:extLst>
          </p:cNvPr>
          <p:cNvSpPr txBox="1"/>
          <p:nvPr/>
        </p:nvSpPr>
        <p:spPr>
          <a:xfrm>
            <a:off x="3169823" y="5775148"/>
            <a:ext cx="2000251" cy="369332"/>
          </a:xfrm>
          <a:prstGeom prst="rect">
            <a:avLst/>
          </a:prstGeom>
          <a:noFill/>
        </p:spPr>
        <p:txBody>
          <a:bodyPr wrap="square" rtlCol="0">
            <a:spAutoFit/>
          </a:bodyPr>
          <a:lstStyle/>
          <a:p>
            <a:r>
              <a:rPr lang="en-US" dirty="0"/>
              <a:t>Pacific yew</a:t>
            </a:r>
          </a:p>
        </p:txBody>
      </p:sp>
      <p:sp>
        <p:nvSpPr>
          <p:cNvPr id="12" name="TextBox 11">
            <a:extLst>
              <a:ext uri="{FF2B5EF4-FFF2-40B4-BE49-F238E27FC236}">
                <a16:creationId xmlns:a16="http://schemas.microsoft.com/office/drawing/2014/main" id="{018451DD-53AD-0869-BBDE-CEC5C268AF6C}"/>
              </a:ext>
            </a:extLst>
          </p:cNvPr>
          <p:cNvSpPr txBox="1"/>
          <p:nvPr/>
        </p:nvSpPr>
        <p:spPr>
          <a:xfrm>
            <a:off x="3169820" y="4840657"/>
            <a:ext cx="2446823" cy="369332"/>
          </a:xfrm>
          <a:prstGeom prst="rect">
            <a:avLst/>
          </a:prstGeom>
          <a:noFill/>
        </p:spPr>
        <p:txBody>
          <a:bodyPr wrap="square" rtlCol="0">
            <a:spAutoFit/>
          </a:bodyPr>
          <a:lstStyle/>
          <a:p>
            <a:r>
              <a:rPr lang="en-US" dirty="0"/>
              <a:t>Engelmann spruce</a:t>
            </a:r>
          </a:p>
        </p:txBody>
      </p:sp>
      <p:sp>
        <p:nvSpPr>
          <p:cNvPr id="14" name="TextBox 13">
            <a:extLst>
              <a:ext uri="{FF2B5EF4-FFF2-40B4-BE49-F238E27FC236}">
                <a16:creationId xmlns:a16="http://schemas.microsoft.com/office/drawing/2014/main" id="{E23DB4CF-5AB5-DA04-7890-0808F1D0B9FB}"/>
              </a:ext>
            </a:extLst>
          </p:cNvPr>
          <p:cNvSpPr txBox="1"/>
          <p:nvPr/>
        </p:nvSpPr>
        <p:spPr>
          <a:xfrm>
            <a:off x="3169820" y="4540666"/>
            <a:ext cx="2446823" cy="369332"/>
          </a:xfrm>
          <a:prstGeom prst="rect">
            <a:avLst/>
          </a:prstGeom>
          <a:noFill/>
        </p:spPr>
        <p:txBody>
          <a:bodyPr wrap="square" rtlCol="0">
            <a:spAutoFit/>
          </a:bodyPr>
          <a:lstStyle/>
          <a:p>
            <a:r>
              <a:rPr lang="en-US" dirty="0"/>
              <a:t>Subalpine fir</a:t>
            </a:r>
          </a:p>
        </p:txBody>
      </p:sp>
      <p:sp>
        <p:nvSpPr>
          <p:cNvPr id="15" name="TextBox 14">
            <a:extLst>
              <a:ext uri="{FF2B5EF4-FFF2-40B4-BE49-F238E27FC236}">
                <a16:creationId xmlns:a16="http://schemas.microsoft.com/office/drawing/2014/main" id="{A7B8E50D-3FBC-2953-C0E0-F0E69DDC6171}"/>
              </a:ext>
            </a:extLst>
          </p:cNvPr>
          <p:cNvSpPr txBox="1"/>
          <p:nvPr/>
        </p:nvSpPr>
        <p:spPr>
          <a:xfrm>
            <a:off x="3169823" y="4232669"/>
            <a:ext cx="2446823" cy="369332"/>
          </a:xfrm>
          <a:prstGeom prst="rect">
            <a:avLst/>
          </a:prstGeom>
          <a:noFill/>
        </p:spPr>
        <p:txBody>
          <a:bodyPr wrap="square" rtlCol="0">
            <a:spAutoFit/>
          </a:bodyPr>
          <a:lstStyle/>
          <a:p>
            <a:r>
              <a:rPr lang="en-US" dirty="0"/>
              <a:t>Grand fir</a:t>
            </a:r>
          </a:p>
        </p:txBody>
      </p:sp>
      <p:sp>
        <p:nvSpPr>
          <p:cNvPr id="16" name="TextBox 15">
            <a:extLst>
              <a:ext uri="{FF2B5EF4-FFF2-40B4-BE49-F238E27FC236}">
                <a16:creationId xmlns:a16="http://schemas.microsoft.com/office/drawing/2014/main" id="{A4FF614D-8FA6-26D3-99B6-FC9E137A8F36}"/>
              </a:ext>
            </a:extLst>
          </p:cNvPr>
          <p:cNvSpPr txBox="1"/>
          <p:nvPr/>
        </p:nvSpPr>
        <p:spPr>
          <a:xfrm>
            <a:off x="3169823" y="3755050"/>
            <a:ext cx="2446823" cy="369332"/>
          </a:xfrm>
          <a:prstGeom prst="rect">
            <a:avLst/>
          </a:prstGeom>
          <a:noFill/>
        </p:spPr>
        <p:txBody>
          <a:bodyPr wrap="square" rtlCol="0">
            <a:spAutoFit/>
          </a:bodyPr>
          <a:lstStyle/>
          <a:p>
            <a:r>
              <a:rPr lang="en-US" dirty="0"/>
              <a:t>Douglas-fir</a:t>
            </a:r>
          </a:p>
        </p:txBody>
      </p:sp>
      <p:sp>
        <p:nvSpPr>
          <p:cNvPr id="17" name="TextBox 16">
            <a:extLst>
              <a:ext uri="{FF2B5EF4-FFF2-40B4-BE49-F238E27FC236}">
                <a16:creationId xmlns:a16="http://schemas.microsoft.com/office/drawing/2014/main" id="{7CD254B4-785C-681D-8805-6DD2D92C02DE}"/>
              </a:ext>
            </a:extLst>
          </p:cNvPr>
          <p:cNvSpPr txBox="1"/>
          <p:nvPr/>
        </p:nvSpPr>
        <p:spPr>
          <a:xfrm>
            <a:off x="3169822" y="3412391"/>
            <a:ext cx="2000251" cy="369332"/>
          </a:xfrm>
          <a:prstGeom prst="rect">
            <a:avLst/>
          </a:prstGeom>
          <a:noFill/>
        </p:spPr>
        <p:txBody>
          <a:bodyPr wrap="square" rtlCol="0">
            <a:spAutoFit/>
          </a:bodyPr>
          <a:lstStyle/>
          <a:p>
            <a:r>
              <a:rPr lang="en-US" dirty="0"/>
              <a:t>White pine</a:t>
            </a:r>
          </a:p>
        </p:txBody>
      </p:sp>
      <p:sp>
        <p:nvSpPr>
          <p:cNvPr id="18" name="TextBox 17">
            <a:extLst>
              <a:ext uri="{FF2B5EF4-FFF2-40B4-BE49-F238E27FC236}">
                <a16:creationId xmlns:a16="http://schemas.microsoft.com/office/drawing/2014/main" id="{BDCC6794-A038-3AC9-CE60-8A8BC85F903F}"/>
              </a:ext>
            </a:extLst>
          </p:cNvPr>
          <p:cNvSpPr txBox="1"/>
          <p:nvPr/>
        </p:nvSpPr>
        <p:spPr>
          <a:xfrm>
            <a:off x="3169820" y="2778470"/>
            <a:ext cx="2000251" cy="369332"/>
          </a:xfrm>
          <a:prstGeom prst="rect">
            <a:avLst/>
          </a:prstGeom>
          <a:noFill/>
        </p:spPr>
        <p:txBody>
          <a:bodyPr wrap="square" rtlCol="0">
            <a:spAutoFit/>
          </a:bodyPr>
          <a:lstStyle/>
          <a:p>
            <a:r>
              <a:rPr lang="en-US" dirty="0"/>
              <a:t>Ponderosa pine</a:t>
            </a:r>
          </a:p>
        </p:txBody>
      </p:sp>
      <p:sp>
        <p:nvSpPr>
          <p:cNvPr id="19" name="TextBox 18">
            <a:extLst>
              <a:ext uri="{FF2B5EF4-FFF2-40B4-BE49-F238E27FC236}">
                <a16:creationId xmlns:a16="http://schemas.microsoft.com/office/drawing/2014/main" id="{32B19480-CA94-B65F-0EFB-5349A81676CA}"/>
              </a:ext>
            </a:extLst>
          </p:cNvPr>
          <p:cNvSpPr txBox="1"/>
          <p:nvPr/>
        </p:nvSpPr>
        <p:spPr>
          <a:xfrm>
            <a:off x="3169820" y="5123236"/>
            <a:ext cx="2000251" cy="369332"/>
          </a:xfrm>
          <a:prstGeom prst="rect">
            <a:avLst/>
          </a:prstGeom>
          <a:noFill/>
        </p:spPr>
        <p:txBody>
          <a:bodyPr wrap="square" rtlCol="0">
            <a:spAutoFit/>
          </a:bodyPr>
          <a:lstStyle/>
          <a:p>
            <a:r>
              <a:rPr lang="en-US" dirty="0"/>
              <a:t>W. Redcedar</a:t>
            </a:r>
          </a:p>
        </p:txBody>
      </p:sp>
      <p:sp>
        <p:nvSpPr>
          <p:cNvPr id="20" name="TextBox 19">
            <a:extLst>
              <a:ext uri="{FF2B5EF4-FFF2-40B4-BE49-F238E27FC236}">
                <a16:creationId xmlns:a16="http://schemas.microsoft.com/office/drawing/2014/main" id="{8CD87D6A-A47F-4B91-8529-78EF2E5866EF}"/>
              </a:ext>
            </a:extLst>
          </p:cNvPr>
          <p:cNvSpPr txBox="1"/>
          <p:nvPr/>
        </p:nvSpPr>
        <p:spPr>
          <a:xfrm>
            <a:off x="1889663" y="5451982"/>
            <a:ext cx="1106479" cy="646331"/>
          </a:xfrm>
          <a:prstGeom prst="rect">
            <a:avLst/>
          </a:prstGeom>
          <a:noFill/>
        </p:spPr>
        <p:txBody>
          <a:bodyPr wrap="square" rtlCol="0">
            <a:spAutoFit/>
          </a:bodyPr>
          <a:lstStyle/>
          <a:p>
            <a:pPr algn="ctr"/>
            <a:r>
              <a:rPr lang="en-US" dirty="0"/>
              <a:t>Shade tolerant</a:t>
            </a:r>
          </a:p>
        </p:txBody>
      </p:sp>
    </p:spTree>
    <p:extLst>
      <p:ext uri="{BB962C8B-B14F-4D97-AF65-F5344CB8AC3E}">
        <p14:creationId xmlns:p14="http://schemas.microsoft.com/office/powerpoint/2010/main" val="1306702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A171-D1F4-AC7F-A5BF-198B13DBFDED}"/>
              </a:ext>
            </a:extLst>
          </p:cNvPr>
          <p:cNvSpPr>
            <a:spLocks noGrp="1"/>
          </p:cNvSpPr>
          <p:nvPr>
            <p:ph type="title"/>
          </p:nvPr>
        </p:nvSpPr>
        <p:spPr/>
        <p:txBody>
          <a:bodyPr/>
          <a:lstStyle/>
          <a:p>
            <a:r>
              <a:rPr lang="en-US" dirty="0"/>
              <a:t>Moving forward</a:t>
            </a:r>
          </a:p>
        </p:txBody>
      </p:sp>
      <p:sp>
        <p:nvSpPr>
          <p:cNvPr id="3" name="Content Placeholder 2">
            <a:extLst>
              <a:ext uri="{FF2B5EF4-FFF2-40B4-BE49-F238E27FC236}">
                <a16:creationId xmlns:a16="http://schemas.microsoft.com/office/drawing/2014/main" id="{54148450-5F2D-B405-B19C-A0A6C51CA894}"/>
              </a:ext>
            </a:extLst>
          </p:cNvPr>
          <p:cNvSpPr>
            <a:spLocks noGrp="1"/>
          </p:cNvSpPr>
          <p:nvPr>
            <p:ph sz="half" idx="1"/>
          </p:nvPr>
        </p:nvSpPr>
        <p:spPr/>
        <p:txBody>
          <a:bodyPr/>
          <a:lstStyle/>
          <a:p>
            <a:r>
              <a:rPr lang="en-US" dirty="0"/>
              <a:t>Shade tolerance in growth models</a:t>
            </a:r>
          </a:p>
          <a:p>
            <a:r>
              <a:rPr lang="en-US" dirty="0"/>
              <a:t>More research </a:t>
            </a:r>
          </a:p>
        </p:txBody>
      </p:sp>
      <p:sp>
        <p:nvSpPr>
          <p:cNvPr id="4" name="Content Placeholder 3">
            <a:extLst>
              <a:ext uri="{FF2B5EF4-FFF2-40B4-BE49-F238E27FC236}">
                <a16:creationId xmlns:a16="http://schemas.microsoft.com/office/drawing/2014/main" id="{B2FFD43B-68C1-F3CB-ED1B-A99065E09D95}"/>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841452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D044D-7CDA-4215-BFD4-EC55A65FA04D}"/>
              </a:ext>
            </a:extLst>
          </p:cNvPr>
          <p:cNvSpPr>
            <a:spLocks noGrp="1"/>
          </p:cNvSpPr>
          <p:nvPr>
            <p:ph type="title"/>
          </p:nvPr>
        </p:nvSpPr>
        <p:spPr/>
        <p:txBody>
          <a:bodyPr/>
          <a:lstStyle/>
          <a:p>
            <a:endParaRPr lang="en-US"/>
          </a:p>
        </p:txBody>
      </p:sp>
      <p:sp>
        <p:nvSpPr>
          <p:cNvPr id="14" name="Content Placeholder 13">
            <a:extLst>
              <a:ext uri="{FF2B5EF4-FFF2-40B4-BE49-F238E27FC236}">
                <a16:creationId xmlns:a16="http://schemas.microsoft.com/office/drawing/2014/main" id="{4C1B6495-C2BC-47BE-8866-460E9883AACB}"/>
              </a:ext>
            </a:extLst>
          </p:cNvPr>
          <p:cNvSpPr>
            <a:spLocks noGrp="1"/>
          </p:cNvSpPr>
          <p:nvPr>
            <p:ph sz="half" idx="2"/>
          </p:nvPr>
        </p:nvSpPr>
        <p:spPr/>
        <p:txBody>
          <a:bodyPr/>
          <a:lstStyle/>
          <a:p>
            <a:endParaRPr lang="en-US" dirty="0"/>
          </a:p>
        </p:txBody>
      </p:sp>
      <p:pic>
        <p:nvPicPr>
          <p:cNvPr id="15" name="Picture 14">
            <a:extLst>
              <a:ext uri="{FF2B5EF4-FFF2-40B4-BE49-F238E27FC236}">
                <a16:creationId xmlns:a16="http://schemas.microsoft.com/office/drawing/2014/main" id="{F63F5AB2-C44A-48D4-82B8-A85B583CF3E9}"/>
              </a:ext>
            </a:extLst>
          </p:cNvPr>
          <p:cNvPicPr>
            <a:picLocks noChangeAspect="1"/>
          </p:cNvPicPr>
          <p:nvPr/>
        </p:nvPicPr>
        <p:blipFill rotWithShape="1">
          <a:blip r:embed="rId2"/>
          <a:srcRect l="15738" r="13829"/>
          <a:stretch/>
        </p:blipFill>
        <p:spPr>
          <a:xfrm>
            <a:off x="1162594" y="1252809"/>
            <a:ext cx="4963886" cy="4352381"/>
          </a:xfrm>
          <a:prstGeom prst="rect">
            <a:avLst/>
          </a:prstGeom>
        </p:spPr>
      </p:pic>
    </p:spTree>
    <p:extLst>
      <p:ext uri="{BB962C8B-B14F-4D97-AF65-F5344CB8AC3E}">
        <p14:creationId xmlns:p14="http://schemas.microsoft.com/office/powerpoint/2010/main" val="2337495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r>
              <a:rPr lang="en-US" sz="2400" dirty="0"/>
              <a:t>Does species composition influence western larch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r>
              <a:rPr kumimoji="0" lang="en-US" sz="2000" b="1" i="0" strike="noStrike" kern="1200" cap="none" spc="0" normalizeH="0" baseline="0" noProof="0" dirty="0">
                <a:ln>
                  <a:noFill/>
                </a:ln>
                <a:solidFill>
                  <a:schemeClr val="accent1"/>
                </a:solidFill>
                <a:effectLst/>
                <a:uLnTx/>
                <a:uFillTx/>
                <a:latin typeface="Century Schoolbook" panose="02040604050505020304"/>
                <a:ea typeface="+mn-ea"/>
                <a:cs typeface="+mn-cs"/>
              </a:rPr>
              <a:t>Species composition had a minor impact on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lang="en-US" sz="2000" b="1" u="sng" dirty="0">
              <a:solidFill>
                <a:srgbClr val="000000">
                  <a:lumMod val="85000"/>
                  <a:lumOff val="15000"/>
                </a:srgbClr>
              </a:solidFill>
              <a:latin typeface="Century Schoolbook" panose="02040604050505020304"/>
            </a:endParaRP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kumimoji="0" lang="en-US" sz="2000" b="1" i="0" u="sng" strike="noStrike" kern="1200" cap="none" spc="0" normalizeH="0" baseline="0" noProof="0" dirty="0">
              <a:ln>
                <a:noFill/>
              </a:ln>
              <a:solidFill>
                <a:srgbClr val="000000">
                  <a:lumMod val="85000"/>
                  <a:lumOff val="15000"/>
                </a:srgbClr>
              </a:solidFill>
              <a:effectLst/>
              <a:uLnTx/>
              <a:uFillTx/>
              <a:latin typeface="Century Schoolbook" panose="02040604050505020304"/>
              <a:ea typeface="+mn-ea"/>
              <a:cs typeface="+mn-cs"/>
            </a:endParaRPr>
          </a:p>
          <a:p>
            <a:r>
              <a:rPr lang="en-US" sz="2400" dirty="0"/>
              <a:t>How can we best characterize this effect?</a:t>
            </a:r>
          </a:p>
          <a:p>
            <a:pPr lvl="1">
              <a:buFont typeface="Wingdings" panose="05000000000000000000" pitchFamily="2" charset="2"/>
              <a:buChar char="Ø"/>
            </a:pPr>
            <a:r>
              <a:rPr lang="en-US" sz="2000" b="1" dirty="0">
                <a:solidFill>
                  <a:schemeClr val="accent1"/>
                </a:solidFill>
              </a:rPr>
              <a:t>Both metrics used here displayed a similar impact</a:t>
            </a:r>
          </a:p>
          <a:p>
            <a:pPr lvl="1">
              <a:buFont typeface="Wingdings" panose="05000000000000000000" pitchFamily="2" charset="2"/>
              <a:buChar char="Ø"/>
            </a:pPr>
            <a:r>
              <a:rPr lang="en-US" sz="2000" b="1" dirty="0">
                <a:solidFill>
                  <a:schemeClr val="accent1"/>
                </a:solidFill>
              </a:rPr>
              <a:t>Species mixture had an increasing effect on growth</a:t>
            </a:r>
          </a:p>
        </p:txBody>
      </p:sp>
    </p:spTree>
    <p:extLst>
      <p:ext uri="{BB962C8B-B14F-4D97-AF65-F5344CB8AC3E}">
        <p14:creationId xmlns:p14="http://schemas.microsoft.com/office/powerpoint/2010/main" val="356785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𝑺𝒊𝒛𝒆</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F0FA4A3-DB92-4D2D-A232-46407CAAF37A}"/>
              </a:ext>
            </a:extLst>
          </p:cNvPr>
          <p:cNvPicPr>
            <a:picLocks noChangeAspect="1"/>
          </p:cNvPicPr>
          <p:nvPr/>
        </p:nvPicPr>
        <p:blipFill rotWithShape="1">
          <a:blip r:embed="rId4"/>
          <a:srcRect r="75045"/>
          <a:stretch/>
        </p:blipFill>
        <p:spPr>
          <a:xfrm>
            <a:off x="979451" y="3254983"/>
            <a:ext cx="1965630" cy="3237257"/>
          </a:xfrm>
          <a:prstGeom prst="rect">
            <a:avLst/>
          </a:prstGeom>
        </p:spPr>
      </p:pic>
    </p:spTree>
    <p:extLst>
      <p:ext uri="{BB962C8B-B14F-4D97-AF65-F5344CB8AC3E}">
        <p14:creationId xmlns:p14="http://schemas.microsoft.com/office/powerpoint/2010/main" val="3941716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31187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a:latin typeface="Cambria Math" panose="02040503050406030204" pitchFamily="18" charset="0"/>
                          </a:rPr>
                          <m:t>𝑪𝒐𝒎𝒑𝒆𝒕𝒊𝒕𝒊𝒐𝒏</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311873" cy="360804"/>
              </a:xfrm>
              <a:prstGeom prst="rect">
                <a:avLst/>
              </a:prstGeom>
              <a:blipFill>
                <a:blip r:embed="rId3"/>
                <a:stretch>
                  <a:fillRect l="-1501" t="-3390" r="-917" b="-40678"/>
                </a:stretch>
              </a:blipFill>
            </p:spPr>
            <p:txBody>
              <a:bodyPr/>
              <a:lstStyle/>
              <a:p>
                <a:r>
                  <a:rPr lang="en-US">
                    <a:noFill/>
                  </a:rPr>
                  <a:t> </a:t>
                </a:r>
              </a:p>
            </p:txBody>
          </p:sp>
        </mc:Fallback>
      </mc:AlternateContent>
      <p:sp>
        <p:nvSpPr>
          <p:cNvPr id="21" name="Right Brace 20">
            <a:extLst>
              <a:ext uri="{FF2B5EF4-FFF2-40B4-BE49-F238E27FC236}">
                <a16:creationId xmlns:a16="http://schemas.microsoft.com/office/drawing/2014/main" id="{81BB94E5-BB3C-4CF2-AB9B-8FD60C410050}"/>
              </a:ext>
            </a:extLst>
          </p:cNvPr>
          <p:cNvSpPr/>
          <p:nvPr/>
        </p:nvSpPr>
        <p:spPr>
          <a:xfrm>
            <a:off x="5146949" y="397949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a:extLst>
              <a:ext uri="{FF2B5EF4-FFF2-40B4-BE49-F238E27FC236}">
                <a16:creationId xmlns:a16="http://schemas.microsoft.com/office/drawing/2014/main" id="{DA0416E3-7541-468E-A024-238D5F70B220}"/>
              </a:ext>
            </a:extLst>
          </p:cNvPr>
          <p:cNvSpPr/>
          <p:nvPr/>
        </p:nvSpPr>
        <p:spPr>
          <a:xfrm>
            <a:off x="5146949" y="4781468"/>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7C2EDE1-B453-41C3-A50F-8E287232BFED}"/>
              </a:ext>
            </a:extLst>
          </p:cNvPr>
          <p:cNvSpPr txBox="1"/>
          <p:nvPr/>
        </p:nvSpPr>
        <p:spPr>
          <a:xfrm>
            <a:off x="5465658" y="4078948"/>
            <a:ext cx="1886674" cy="646331"/>
          </a:xfrm>
          <a:prstGeom prst="rect">
            <a:avLst/>
          </a:prstGeom>
          <a:noFill/>
        </p:spPr>
        <p:txBody>
          <a:bodyPr wrap="square" rtlCol="0">
            <a:spAutoFit/>
          </a:bodyPr>
          <a:lstStyle/>
          <a:p>
            <a:r>
              <a:rPr lang="en-US" dirty="0"/>
              <a:t>Individual tree variables</a:t>
            </a:r>
          </a:p>
        </p:txBody>
      </p:sp>
      <p:sp>
        <p:nvSpPr>
          <p:cNvPr id="24" name="TextBox 23">
            <a:extLst>
              <a:ext uri="{FF2B5EF4-FFF2-40B4-BE49-F238E27FC236}">
                <a16:creationId xmlns:a16="http://schemas.microsoft.com/office/drawing/2014/main" id="{9A277A2D-BF11-422D-8679-1B3B725759DD}"/>
              </a:ext>
            </a:extLst>
          </p:cNvPr>
          <p:cNvSpPr txBox="1"/>
          <p:nvPr/>
        </p:nvSpPr>
        <p:spPr>
          <a:xfrm>
            <a:off x="5465658" y="4804695"/>
            <a:ext cx="1886674" cy="646331"/>
          </a:xfrm>
          <a:prstGeom prst="rect">
            <a:avLst/>
          </a:prstGeom>
          <a:noFill/>
        </p:spPr>
        <p:txBody>
          <a:bodyPr wrap="square" rtlCol="0">
            <a:spAutoFit/>
          </a:bodyPr>
          <a:lstStyle/>
          <a:p>
            <a:r>
              <a:rPr lang="en-US" dirty="0"/>
              <a:t>Plot-level variables</a:t>
            </a:r>
          </a:p>
        </p:txBody>
      </p:sp>
      <p:pic>
        <p:nvPicPr>
          <p:cNvPr id="7" name="Picture 6">
            <a:extLst>
              <a:ext uri="{FF2B5EF4-FFF2-40B4-BE49-F238E27FC236}">
                <a16:creationId xmlns:a16="http://schemas.microsoft.com/office/drawing/2014/main" id="{FC4ADB64-21EB-442B-AE53-8F46991CD273}"/>
              </a:ext>
            </a:extLst>
          </p:cNvPr>
          <p:cNvPicPr>
            <a:picLocks noChangeAspect="1"/>
          </p:cNvPicPr>
          <p:nvPr/>
        </p:nvPicPr>
        <p:blipFill rotWithShape="1">
          <a:blip r:embed="rId4"/>
          <a:srcRect r="50168"/>
          <a:stretch/>
        </p:blipFill>
        <p:spPr>
          <a:xfrm>
            <a:off x="979451" y="3254983"/>
            <a:ext cx="3925058" cy="3237257"/>
          </a:xfrm>
          <a:prstGeom prst="rect">
            <a:avLst/>
          </a:prstGeom>
        </p:spPr>
      </p:pic>
    </p:spTree>
    <p:extLst>
      <p:ext uri="{BB962C8B-B14F-4D97-AF65-F5344CB8AC3E}">
        <p14:creationId xmlns:p14="http://schemas.microsoft.com/office/powerpoint/2010/main" val="4198499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𝑺𝒊𝒕𝒆</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4C1DF896-38F6-4A88-8B2C-5B4F6CB05F11}"/>
              </a:ext>
            </a:extLst>
          </p:cNvPr>
          <p:cNvPicPr>
            <a:picLocks noChangeAspect="1"/>
          </p:cNvPicPr>
          <p:nvPr/>
        </p:nvPicPr>
        <p:blipFill rotWithShape="1">
          <a:blip r:embed="rId4"/>
          <a:srcRect r="25292"/>
          <a:stretch/>
        </p:blipFill>
        <p:spPr>
          <a:xfrm>
            <a:off x="979451" y="3254983"/>
            <a:ext cx="5884487" cy="3237257"/>
          </a:xfrm>
          <a:prstGeom prst="rect">
            <a:avLst/>
          </a:prstGeom>
        </p:spPr>
      </p:pic>
    </p:spTree>
    <p:extLst>
      <p:ext uri="{BB962C8B-B14F-4D97-AF65-F5344CB8AC3E}">
        <p14:creationId xmlns:p14="http://schemas.microsoft.com/office/powerpoint/2010/main" val="1920604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𝑺𝒊𝒛𝒆</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4C1DF896-38F6-4A88-8B2C-5B4F6CB05F11}"/>
              </a:ext>
            </a:extLst>
          </p:cNvPr>
          <p:cNvPicPr>
            <a:picLocks noChangeAspect="1"/>
          </p:cNvPicPr>
          <p:nvPr/>
        </p:nvPicPr>
        <p:blipFill rotWithShape="1">
          <a:blip r:embed="rId4"/>
          <a:srcRect r="114"/>
          <a:stretch/>
        </p:blipFill>
        <p:spPr>
          <a:xfrm>
            <a:off x="979451" y="3254983"/>
            <a:ext cx="7867666" cy="3237257"/>
          </a:xfrm>
          <a:prstGeom prst="rect">
            <a:avLst/>
          </a:prstGeom>
        </p:spPr>
      </p:pic>
      <p:graphicFrame>
        <p:nvGraphicFramePr>
          <p:cNvPr id="4" name="Table 3">
            <a:extLst>
              <a:ext uri="{FF2B5EF4-FFF2-40B4-BE49-F238E27FC236}">
                <a16:creationId xmlns:a16="http://schemas.microsoft.com/office/drawing/2014/main" id="{21B1AB62-2CEC-47DD-B9F1-EF35D0223C90}"/>
              </a:ext>
            </a:extLst>
          </p:cNvPr>
          <p:cNvGraphicFramePr>
            <a:graphicFrameLocks noGrp="1"/>
          </p:cNvGraphicFramePr>
          <p:nvPr>
            <p:extLst>
              <p:ext uri="{D42A27DB-BD31-4B8C-83A1-F6EECF244321}">
                <p14:modId xmlns:p14="http://schemas.microsoft.com/office/powerpoint/2010/main" val="3442460118"/>
              </p:ext>
            </p:extLst>
          </p:nvPr>
        </p:nvGraphicFramePr>
        <p:xfrm>
          <a:off x="1233134" y="390575"/>
          <a:ext cx="7867668" cy="3237256"/>
        </p:xfrm>
        <a:graphic>
          <a:graphicData uri="http://schemas.openxmlformats.org/drawingml/2006/table">
            <a:tbl>
              <a:tblPr firstRow="1" bandRow="1">
                <a:tableStyleId>{5C22544A-7EE6-4342-B048-85BDC9FD1C3A}</a:tableStyleId>
              </a:tblPr>
              <a:tblGrid>
                <a:gridCol w="1966917">
                  <a:extLst>
                    <a:ext uri="{9D8B030D-6E8A-4147-A177-3AD203B41FA5}">
                      <a16:colId xmlns:a16="http://schemas.microsoft.com/office/drawing/2014/main" val="372291461"/>
                    </a:ext>
                  </a:extLst>
                </a:gridCol>
                <a:gridCol w="1966917">
                  <a:extLst>
                    <a:ext uri="{9D8B030D-6E8A-4147-A177-3AD203B41FA5}">
                      <a16:colId xmlns:a16="http://schemas.microsoft.com/office/drawing/2014/main" val="2313576464"/>
                    </a:ext>
                  </a:extLst>
                </a:gridCol>
                <a:gridCol w="1966917">
                  <a:extLst>
                    <a:ext uri="{9D8B030D-6E8A-4147-A177-3AD203B41FA5}">
                      <a16:colId xmlns:a16="http://schemas.microsoft.com/office/drawing/2014/main" val="3689430994"/>
                    </a:ext>
                  </a:extLst>
                </a:gridCol>
                <a:gridCol w="1966917">
                  <a:extLst>
                    <a:ext uri="{9D8B030D-6E8A-4147-A177-3AD203B41FA5}">
                      <a16:colId xmlns:a16="http://schemas.microsoft.com/office/drawing/2014/main" val="1638746498"/>
                    </a:ext>
                  </a:extLst>
                </a:gridCol>
              </a:tblGrid>
              <a:tr h="661093">
                <a:tc>
                  <a:txBody>
                    <a:bodyPr/>
                    <a:lstStyle/>
                    <a:p>
                      <a:r>
                        <a:rPr lang="en-US" dirty="0"/>
                        <a:t>Size</a:t>
                      </a:r>
                    </a:p>
                  </a:txBody>
                  <a:tcPr/>
                </a:tc>
                <a:tc>
                  <a:txBody>
                    <a:bodyPr/>
                    <a:lstStyle/>
                    <a:p>
                      <a:r>
                        <a:rPr lang="en-US" dirty="0"/>
                        <a:t>Competition</a:t>
                      </a:r>
                    </a:p>
                  </a:txBody>
                  <a:tcPr/>
                </a:tc>
                <a:tc>
                  <a:txBody>
                    <a:bodyPr/>
                    <a:lstStyle/>
                    <a:p>
                      <a:r>
                        <a:rPr lang="en-US" dirty="0"/>
                        <a:t>Site Productivity</a:t>
                      </a:r>
                    </a:p>
                  </a:txBody>
                  <a:tcPr/>
                </a:tc>
                <a:tc>
                  <a:txBody>
                    <a:bodyPr/>
                    <a:lstStyle/>
                    <a:p>
                      <a:r>
                        <a:rPr lang="en-US" dirty="0"/>
                        <a:t>Species mixing</a:t>
                      </a:r>
                    </a:p>
                  </a:txBody>
                  <a:tcPr/>
                </a:tc>
                <a:extLst>
                  <a:ext uri="{0D108BD9-81ED-4DB2-BD59-A6C34878D82A}">
                    <a16:rowId xmlns:a16="http://schemas.microsoft.com/office/drawing/2014/main" val="3049936895"/>
                  </a:ext>
                </a:extLst>
              </a:tr>
              <a:tr h="383014">
                <a:tc>
                  <a:txBody>
                    <a:bodyPr/>
                    <a:lstStyle/>
                    <a:p>
                      <a:r>
                        <a:rPr lang="en-US" dirty="0"/>
                        <a:t>DBH</a:t>
                      </a:r>
                    </a:p>
                  </a:txBody>
                  <a:tcPr/>
                </a:tc>
                <a:tc>
                  <a:txBody>
                    <a:bodyPr/>
                    <a:lstStyle/>
                    <a:p>
                      <a:r>
                        <a:rPr lang="en-US" dirty="0"/>
                        <a:t>DBH:QMD</a:t>
                      </a:r>
                    </a:p>
                  </a:txBody>
                  <a:tcPr/>
                </a:tc>
                <a:tc>
                  <a:txBody>
                    <a:bodyPr/>
                    <a:lstStyle/>
                    <a:p>
                      <a:r>
                        <a:rPr lang="en-US" dirty="0"/>
                        <a:t>Slope</a:t>
                      </a:r>
                    </a:p>
                  </a:txBody>
                  <a:tcPr/>
                </a:tc>
                <a:tc>
                  <a:txBody>
                    <a:bodyPr/>
                    <a:lstStyle/>
                    <a:p>
                      <a:r>
                        <a:rPr lang="en-US" dirty="0"/>
                        <a:t>CCF</a:t>
                      </a:r>
                    </a:p>
                  </a:txBody>
                  <a:tcPr/>
                </a:tc>
                <a:extLst>
                  <a:ext uri="{0D108BD9-81ED-4DB2-BD59-A6C34878D82A}">
                    <a16:rowId xmlns:a16="http://schemas.microsoft.com/office/drawing/2014/main" val="1013513384"/>
                  </a:ext>
                </a:extLst>
              </a:tr>
              <a:tr h="383014">
                <a:tc>
                  <a:txBody>
                    <a:bodyPr/>
                    <a:lstStyle/>
                    <a:p>
                      <a:r>
                        <a:rPr lang="en-US" dirty="0"/>
                        <a:t>Tree basal area</a:t>
                      </a:r>
                    </a:p>
                  </a:txBody>
                  <a:tcPr/>
                </a:tc>
                <a:tc>
                  <a:txBody>
                    <a:bodyPr/>
                    <a:lstStyle/>
                    <a:p>
                      <a:r>
                        <a:rPr lang="en-US" dirty="0"/>
                        <a:t>BAL</a:t>
                      </a:r>
                    </a:p>
                  </a:txBody>
                  <a:tcPr/>
                </a:tc>
                <a:tc>
                  <a:txBody>
                    <a:bodyPr/>
                    <a:lstStyle/>
                    <a:p>
                      <a:r>
                        <a:rPr lang="en-US" dirty="0"/>
                        <a:t>Aspect</a:t>
                      </a:r>
                    </a:p>
                  </a:txBody>
                  <a:tcPr/>
                </a:tc>
                <a:tc>
                  <a:txBody>
                    <a:bodyPr/>
                    <a:lstStyle/>
                    <a:p>
                      <a:r>
                        <a:rPr lang="en-US" dirty="0"/>
                        <a:t>Purity of Larch</a:t>
                      </a:r>
                    </a:p>
                  </a:txBody>
                  <a:tcPr/>
                </a:tc>
                <a:extLst>
                  <a:ext uri="{0D108BD9-81ED-4DB2-BD59-A6C34878D82A}">
                    <a16:rowId xmlns:a16="http://schemas.microsoft.com/office/drawing/2014/main" val="2322435408"/>
                  </a:ext>
                </a:extLst>
              </a:tr>
              <a:tr h="661093">
                <a:tc>
                  <a:txBody>
                    <a:bodyPr/>
                    <a:lstStyle/>
                    <a:p>
                      <a:endParaRPr lang="en-US" dirty="0"/>
                    </a:p>
                  </a:txBody>
                  <a:tcPr/>
                </a:tc>
                <a:tc>
                  <a:txBody>
                    <a:bodyPr/>
                    <a:lstStyle/>
                    <a:p>
                      <a:r>
                        <a:rPr lang="en-US" dirty="0"/>
                        <a:t>TPH</a:t>
                      </a:r>
                    </a:p>
                  </a:txBody>
                  <a:tcPr/>
                </a:tc>
                <a:tc>
                  <a:txBody>
                    <a:bodyPr/>
                    <a:lstStyle/>
                    <a:p>
                      <a:r>
                        <a:rPr lang="en-US" dirty="0"/>
                        <a:t>Elevation</a:t>
                      </a:r>
                    </a:p>
                  </a:txBody>
                  <a:tcPr/>
                </a:tc>
                <a:tc>
                  <a:txBody>
                    <a:bodyPr/>
                    <a:lstStyle/>
                    <a:p>
                      <a:r>
                        <a:rPr lang="en-US" dirty="0"/>
                        <a:t>Shade intolerance</a:t>
                      </a:r>
                    </a:p>
                  </a:txBody>
                  <a:tcPr/>
                </a:tc>
                <a:extLst>
                  <a:ext uri="{0D108BD9-81ED-4DB2-BD59-A6C34878D82A}">
                    <a16:rowId xmlns:a16="http://schemas.microsoft.com/office/drawing/2014/main" val="516825198"/>
                  </a:ext>
                </a:extLst>
              </a:tr>
              <a:tr h="383014">
                <a:tc>
                  <a:txBody>
                    <a:bodyPr/>
                    <a:lstStyle/>
                    <a:p>
                      <a:endParaRPr lang="en-US"/>
                    </a:p>
                  </a:txBody>
                  <a:tcPr/>
                </a:tc>
                <a:tc>
                  <a:txBody>
                    <a:bodyPr/>
                    <a:lstStyle/>
                    <a:p>
                      <a:r>
                        <a:rPr lang="en-US" dirty="0"/>
                        <a:t>BAH</a:t>
                      </a:r>
                    </a:p>
                  </a:txBody>
                  <a:tcPr/>
                </a:tc>
                <a:tc>
                  <a:txBody>
                    <a:bodyPr/>
                    <a:lstStyle/>
                    <a:p>
                      <a:r>
                        <a:rPr lang="en-US" dirty="0"/>
                        <a:t>Site Index</a:t>
                      </a:r>
                    </a:p>
                  </a:txBody>
                  <a:tcPr/>
                </a:tc>
                <a:tc>
                  <a:txBody>
                    <a:bodyPr/>
                    <a:lstStyle/>
                    <a:p>
                      <a:endParaRPr lang="en-US"/>
                    </a:p>
                  </a:txBody>
                  <a:tcPr/>
                </a:tc>
                <a:extLst>
                  <a:ext uri="{0D108BD9-81ED-4DB2-BD59-A6C34878D82A}">
                    <a16:rowId xmlns:a16="http://schemas.microsoft.com/office/drawing/2014/main" val="1729276598"/>
                  </a:ext>
                </a:extLst>
              </a:tr>
              <a:tr h="383014">
                <a:tc>
                  <a:txBody>
                    <a:bodyPr/>
                    <a:lstStyle/>
                    <a:p>
                      <a:endParaRPr lang="en-US"/>
                    </a:p>
                  </a:txBody>
                  <a:tcPr/>
                </a:tc>
                <a:tc>
                  <a:txBody>
                    <a:bodyPr/>
                    <a:lstStyle/>
                    <a:p>
                      <a:endParaRPr lang="en-US" dirty="0"/>
                    </a:p>
                  </a:txBody>
                  <a:tcPr/>
                </a:tc>
                <a:tc>
                  <a:txBody>
                    <a:bodyPr/>
                    <a:lstStyle/>
                    <a:p>
                      <a:r>
                        <a:rPr lang="en-US" dirty="0" err="1"/>
                        <a:t>Heatload</a:t>
                      </a:r>
                      <a:endParaRPr lang="en-US" dirty="0"/>
                    </a:p>
                  </a:txBody>
                  <a:tcPr/>
                </a:tc>
                <a:tc>
                  <a:txBody>
                    <a:bodyPr/>
                    <a:lstStyle/>
                    <a:p>
                      <a:endParaRPr lang="en-US" dirty="0"/>
                    </a:p>
                  </a:txBody>
                  <a:tcPr/>
                </a:tc>
                <a:extLst>
                  <a:ext uri="{0D108BD9-81ED-4DB2-BD59-A6C34878D82A}">
                    <a16:rowId xmlns:a16="http://schemas.microsoft.com/office/drawing/2014/main" val="1261521258"/>
                  </a:ext>
                </a:extLst>
              </a:tr>
              <a:tr h="383014">
                <a:tc>
                  <a:txBody>
                    <a:bodyPr/>
                    <a:lstStyle/>
                    <a:p>
                      <a:endParaRPr lang="en-US"/>
                    </a:p>
                  </a:txBody>
                  <a:tcPr/>
                </a:tc>
                <a:tc>
                  <a:txBody>
                    <a:bodyPr/>
                    <a:lstStyle/>
                    <a:p>
                      <a:endParaRPr lang="en-US"/>
                    </a:p>
                  </a:txBody>
                  <a:tcPr/>
                </a:tc>
                <a:tc>
                  <a:txBody>
                    <a:bodyPr/>
                    <a:lstStyle/>
                    <a:p>
                      <a:r>
                        <a:rPr lang="en-US" dirty="0"/>
                        <a:t>Stand-intercept</a:t>
                      </a:r>
                    </a:p>
                  </a:txBody>
                  <a:tcPr/>
                </a:tc>
                <a:tc>
                  <a:txBody>
                    <a:bodyPr/>
                    <a:lstStyle/>
                    <a:p>
                      <a:endParaRPr lang="en-US" dirty="0"/>
                    </a:p>
                  </a:txBody>
                  <a:tcPr/>
                </a:tc>
                <a:extLst>
                  <a:ext uri="{0D108BD9-81ED-4DB2-BD59-A6C34878D82A}">
                    <a16:rowId xmlns:a16="http://schemas.microsoft.com/office/drawing/2014/main" val="1030127741"/>
                  </a:ext>
                </a:extLst>
              </a:tr>
            </a:tbl>
          </a:graphicData>
        </a:graphic>
      </p:graphicFrame>
    </p:spTree>
    <p:extLst>
      <p:ext uri="{BB962C8B-B14F-4D97-AF65-F5344CB8AC3E}">
        <p14:creationId xmlns:p14="http://schemas.microsoft.com/office/powerpoint/2010/main" val="1766789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45E50-4730-4BC5-9594-24E2A4B13D65}"/>
              </a:ext>
            </a:extLst>
          </p:cNvPr>
          <p:cNvSpPr>
            <a:spLocks noGrp="1"/>
          </p:cNvSpPr>
          <p:nvPr>
            <p:ph type="title"/>
          </p:nvPr>
        </p:nvSpPr>
        <p:spPr/>
        <p:txBody>
          <a:bodyPr/>
          <a:lstStyle/>
          <a:p>
            <a:r>
              <a:rPr lang="en-US" dirty="0"/>
              <a:t>Methods: BAI GAM</a:t>
            </a:r>
          </a:p>
        </p:txBody>
      </p:sp>
      <p:sp>
        <p:nvSpPr>
          <p:cNvPr id="3" name="Content Placeholder 2">
            <a:extLst>
              <a:ext uri="{FF2B5EF4-FFF2-40B4-BE49-F238E27FC236}">
                <a16:creationId xmlns:a16="http://schemas.microsoft.com/office/drawing/2014/main" id="{8612FE46-F5A7-4FB4-A5CE-C9B2841141D9}"/>
              </a:ext>
            </a:extLst>
          </p:cNvPr>
          <p:cNvSpPr>
            <a:spLocks noGrp="1"/>
          </p:cNvSpPr>
          <p:nvPr>
            <p:ph idx="1"/>
          </p:nvPr>
        </p:nvSpPr>
        <p:spPr>
          <a:xfrm>
            <a:off x="1261872" y="1828800"/>
            <a:ext cx="9692640" cy="2523281"/>
          </a:xfrm>
        </p:spPr>
        <p:txBody>
          <a:bodyPr/>
          <a:lstStyle/>
          <a:p>
            <a:r>
              <a:rPr lang="en-US" dirty="0"/>
              <a:t>Modeling BAI to determine if/how species-mix alters growth</a:t>
            </a:r>
          </a:p>
          <a:p>
            <a:r>
              <a:rPr lang="en-US" dirty="0"/>
              <a:t>Using Generalized Additive Modeling (GAM)</a:t>
            </a:r>
          </a:p>
          <a:p>
            <a:pPr lvl="1"/>
            <a:r>
              <a:rPr lang="en-US" dirty="0"/>
              <a:t>Using RMSE for model selection</a:t>
            </a:r>
          </a:p>
          <a:p>
            <a:r>
              <a:rPr lang="en-US" dirty="0"/>
              <a:t>Construct base-model in iterations: variable group-by-variable group</a:t>
            </a:r>
          </a:p>
          <a:p>
            <a:pPr lvl="1"/>
            <a:r>
              <a:rPr lang="en-US" dirty="0"/>
              <a:t>Size, Site, Density &amp; Competition (tree-variables, plot variables)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5FD397-1599-40DB-B567-07F4CF8198FC}"/>
                  </a:ext>
                </a:extLst>
              </p:cNvPr>
              <p:cNvSpPr txBox="1"/>
              <p:nvPr/>
            </p:nvSpPr>
            <p:spPr>
              <a:xfrm>
                <a:off x="1041139" y="4352081"/>
                <a:ext cx="9888989" cy="646331"/>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4</m:t>
                          </m:r>
                        </m:sub>
                      </m:sSub>
                      <m:r>
                        <a:rPr lang="en-US" sz="2400" i="1">
                          <a:latin typeface="Cambria Math" panose="02040503050406030204" pitchFamily="18" charset="0"/>
                        </a:rPr>
                        <m:t>(</m:t>
                      </m:r>
                      <m:r>
                        <a:rPr lang="en-US" sz="2400" i="1">
                          <a:latin typeface="Cambria Math" panose="02040503050406030204" pitchFamily="18" charset="0"/>
                        </a:rPr>
                        <m:t>𝑆𝑝𝑒𝑐𝑖𝑒𝑠</m:t>
                      </m:r>
                      <m:r>
                        <a:rPr lang="en-US" sz="2400" i="1">
                          <a:latin typeface="Cambria Math" panose="02040503050406030204" pitchFamily="18" charset="0"/>
                        </a:rPr>
                        <m:t>−</m:t>
                      </m:r>
                      <m:r>
                        <a:rPr lang="en-US" sz="2400" i="1">
                          <a:latin typeface="Cambria Math" panose="02040503050406030204" pitchFamily="18" charset="0"/>
                        </a:rPr>
                        <m:t>𝑀𝑖𝑥𝑖𝑛𝑔</m:t>
                      </m:r>
                      <m:r>
                        <a:rPr lang="en-US" sz="2400" i="1">
                          <a:latin typeface="Cambria Math" panose="02040503050406030204" pitchFamily="18" charset="0"/>
                        </a:rPr>
                        <m:t>)</m:t>
                      </m:r>
                    </m:oMath>
                  </m:oMathPara>
                </a14:m>
                <a:endParaRPr lang="en-US" sz="2400" dirty="0"/>
              </a:p>
              <a:p>
                <a:endParaRPr lang="en-US" dirty="0"/>
              </a:p>
            </p:txBody>
          </p:sp>
        </mc:Choice>
        <mc:Fallback xmlns="">
          <p:sp>
            <p:nvSpPr>
              <p:cNvPr id="4" name="TextBox 3">
                <a:extLst>
                  <a:ext uri="{FF2B5EF4-FFF2-40B4-BE49-F238E27FC236}">
                    <a16:creationId xmlns:a16="http://schemas.microsoft.com/office/drawing/2014/main" id="{C65FD397-1599-40DB-B567-07F4CF8198FC}"/>
                  </a:ext>
                </a:extLst>
              </p:cNvPr>
              <p:cNvSpPr txBox="1">
                <a:spLocks noRot="1" noChangeAspect="1" noMove="1" noResize="1" noEditPoints="1" noAdjustHandles="1" noChangeArrowheads="1" noChangeShapeType="1" noTextEdit="1"/>
              </p:cNvSpPr>
              <p:nvPr/>
            </p:nvSpPr>
            <p:spPr>
              <a:xfrm>
                <a:off x="1041139" y="4352081"/>
                <a:ext cx="9888989" cy="646331"/>
              </a:xfrm>
              <a:prstGeom prst="rect">
                <a:avLst/>
              </a:prstGeom>
              <a:blipFill>
                <a:blip r:embed="rId3"/>
                <a:stretch>
                  <a:fillRect l="-185" r="-555"/>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61A794A8-BC0C-437B-AF57-C74DC261EB0A}"/>
              </a:ext>
            </a:extLst>
          </p:cNvPr>
          <p:cNvSpPr/>
          <p:nvPr/>
        </p:nvSpPr>
        <p:spPr>
          <a:xfrm rot="5400000">
            <a:off x="3987326" y="2052226"/>
            <a:ext cx="750591" cy="6642966"/>
          </a:xfrm>
          <a:prstGeom prst="rightBrace">
            <a:avLst>
              <a:gd name="adj1" fmla="val 9844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5B26A72-F53D-45DA-BD93-21490BE5F9AF}"/>
              </a:ext>
            </a:extLst>
          </p:cNvPr>
          <p:cNvSpPr txBox="1"/>
          <p:nvPr/>
        </p:nvSpPr>
        <p:spPr>
          <a:xfrm>
            <a:off x="3771180" y="5749005"/>
            <a:ext cx="1489752" cy="369332"/>
          </a:xfrm>
          <a:prstGeom prst="rect">
            <a:avLst/>
          </a:prstGeom>
          <a:noFill/>
        </p:spPr>
        <p:txBody>
          <a:bodyPr wrap="square" rtlCol="0">
            <a:spAutoFit/>
          </a:bodyPr>
          <a:lstStyle/>
          <a:p>
            <a:r>
              <a:rPr lang="en-US" dirty="0"/>
              <a:t>Base model</a:t>
            </a:r>
          </a:p>
        </p:txBody>
      </p:sp>
    </p:spTree>
    <p:extLst>
      <p:ext uri="{BB962C8B-B14F-4D97-AF65-F5344CB8AC3E}">
        <p14:creationId xmlns:p14="http://schemas.microsoft.com/office/powerpoint/2010/main" val="1937254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a:xfrm>
            <a:off x="1261872" y="1253331"/>
            <a:ext cx="8595360" cy="4351337"/>
          </a:xfrm>
        </p:spPr>
        <p:txBody>
          <a:bodyPr>
            <a:normAutofit/>
          </a:bodyPr>
          <a:lstStyle/>
          <a:p>
            <a:pPr marL="0" indent="0" algn="ctr">
              <a:buNone/>
            </a:pPr>
            <a:r>
              <a:rPr lang="en-US" sz="3600" dirty="0"/>
              <a:t>Question: </a:t>
            </a:r>
          </a:p>
          <a:p>
            <a:pPr marL="0" indent="0" algn="ctr">
              <a:buNone/>
            </a:pPr>
            <a:r>
              <a:rPr lang="en-US" sz="3600" dirty="0"/>
              <a:t>How does community composition impact the growth of western larch?</a:t>
            </a:r>
          </a:p>
          <a:p>
            <a:pPr marL="0" indent="0" algn="ctr">
              <a:buNone/>
            </a:pPr>
            <a:endParaRPr lang="en-US" sz="2400" dirty="0"/>
          </a:p>
          <a:p>
            <a:pPr marL="0" indent="0" algn="ctr">
              <a:buNone/>
            </a:pPr>
            <a:r>
              <a:rPr lang="en-US" sz="2400" dirty="0"/>
              <a:t>Expectation:</a:t>
            </a:r>
          </a:p>
          <a:p>
            <a:pPr marL="0" indent="0" algn="ctr">
              <a:buNone/>
            </a:pPr>
            <a:r>
              <a:rPr lang="en-US" sz="2400" dirty="0"/>
              <a:t>Higher growth when growing with shade-tolerant species</a:t>
            </a:r>
          </a:p>
          <a:p>
            <a:pPr marL="0" indent="0">
              <a:buNone/>
            </a:pPr>
            <a:endParaRPr lang="en-US" sz="2400" dirty="0"/>
          </a:p>
        </p:txBody>
      </p:sp>
    </p:spTree>
    <p:extLst>
      <p:ext uri="{BB962C8B-B14F-4D97-AF65-F5344CB8AC3E}">
        <p14:creationId xmlns:p14="http://schemas.microsoft.com/office/powerpoint/2010/main" val="356181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BBE0D-FB8E-7419-45E9-7F47D07073CF}"/>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p:txBody>
          <a:bodyPr>
            <a:normAutofit/>
          </a:bodyPr>
          <a:lstStyle/>
          <a:p>
            <a:r>
              <a:rPr lang="en-US" sz="2400" dirty="0"/>
              <a:t>After accounting for other factors, how does community composition impact the growth of western larch?</a:t>
            </a:r>
          </a:p>
          <a:p>
            <a:endParaRPr lang="en-US" sz="2400" dirty="0"/>
          </a:p>
          <a:p>
            <a:endParaRPr lang="en-US" sz="2400" dirty="0"/>
          </a:p>
          <a:p>
            <a:r>
              <a:rPr lang="en-US" sz="2400" dirty="0"/>
              <a:t>How can species-mixing effects be captured within an individual tree growth model?</a:t>
            </a:r>
          </a:p>
        </p:txBody>
      </p:sp>
    </p:spTree>
    <p:extLst>
      <p:ext uri="{BB962C8B-B14F-4D97-AF65-F5344CB8AC3E}">
        <p14:creationId xmlns:p14="http://schemas.microsoft.com/office/powerpoint/2010/main" val="4203607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dirty="0"/>
              <a:t>Describe how W. Larch growth varies with tree size, competition, density, and site productivity.</a:t>
            </a:r>
          </a:p>
          <a:p>
            <a:pPr marL="457200" indent="-457200">
              <a:buFont typeface="+mj-lt"/>
              <a:buAutoNum type="arabicPeriod"/>
            </a:pPr>
            <a:r>
              <a:rPr lang="en-US" sz="2400" dirty="0"/>
              <a:t>Identify if these growth effects differ between mixtures and pure larch conditions</a:t>
            </a:r>
          </a:p>
          <a:p>
            <a:pPr marL="457200" indent="-457200">
              <a:buFont typeface="+mj-lt"/>
              <a:buAutoNum type="arabicPeriod"/>
            </a:pPr>
            <a:r>
              <a:rPr lang="en-US" sz="2400" dirty="0"/>
              <a:t>Compare different measures of species-mixing influences on growth</a:t>
            </a:r>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647164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27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5"/>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347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4F7C28E-90DE-417A-8522-A7E77D11AEE6}"/>
              </a:ext>
            </a:extLst>
          </p:cNvPr>
          <p:cNvPicPr>
            <a:picLocks noChangeAspect="1"/>
          </p:cNvPicPr>
          <p:nvPr/>
        </p:nvPicPr>
        <p:blipFill>
          <a:blip r:embed="rId5"/>
          <a:stretch>
            <a:fillRect/>
          </a:stretch>
        </p:blipFill>
        <p:spPr>
          <a:xfrm>
            <a:off x="5607083" y="568321"/>
            <a:ext cx="4817894" cy="2446333"/>
          </a:xfrm>
          <a:prstGeom prst="rect">
            <a:avLst/>
          </a:prstGeom>
          <a:ln>
            <a:solidFill>
              <a:schemeClr val="tx1"/>
            </a:solidFill>
          </a:ln>
        </p:spPr>
      </p:pic>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6"/>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DA17D6-E70E-4076-9ED0-F7EA95D36BD3}"/>
              </a:ext>
            </a:extLst>
          </p:cNvPr>
          <p:cNvCxnSpPr>
            <a:cxnSpLocks/>
          </p:cNvCxnSpPr>
          <p:nvPr/>
        </p:nvCxnSpPr>
        <p:spPr>
          <a:xfrm flipV="1">
            <a:off x="4412019" y="2853369"/>
            <a:ext cx="1142945" cy="13100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95334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353</TotalTime>
  <Words>5419</Words>
  <Application>Microsoft Office PowerPoint</Application>
  <PresentationFormat>Widescreen</PresentationFormat>
  <Paragraphs>462</Paragraphs>
  <Slides>37</Slides>
  <Notes>29</Notes>
  <HiddenSlides>10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Cambria Math</vt:lpstr>
      <vt:lpstr>Century Schoolbook</vt:lpstr>
      <vt:lpstr>Wingdings</vt:lpstr>
      <vt:lpstr>Wingdings 2</vt:lpstr>
      <vt:lpstr>View</vt:lpstr>
      <vt:lpstr>Evaluating the effects of forest community composition on western larch growth</vt:lpstr>
      <vt:lpstr>Larix occidentalis – Western larch</vt:lpstr>
      <vt:lpstr>Larix occidentalis – Western larch</vt:lpstr>
      <vt:lpstr>PowerPoint Presentation</vt:lpstr>
      <vt:lpstr>Questions</vt:lpstr>
      <vt:lpstr>Objectives</vt:lpstr>
      <vt:lpstr>Tree growth data</vt:lpstr>
      <vt:lpstr>Tree growth data</vt:lpstr>
      <vt:lpstr>Tree growth data</vt:lpstr>
      <vt:lpstr>Tree growth data</vt:lpstr>
      <vt:lpstr>Objectives</vt:lpstr>
      <vt:lpstr>Growth effects</vt:lpstr>
      <vt:lpstr>Growth effects</vt:lpstr>
      <vt:lpstr>Growth effects</vt:lpstr>
      <vt:lpstr>Growth effects</vt:lpstr>
      <vt:lpstr>PowerPoint Presentation</vt:lpstr>
      <vt:lpstr>Identifying a growth model</vt:lpstr>
      <vt:lpstr>Identifying a growth model</vt:lpstr>
      <vt:lpstr>Identifying a growth model</vt:lpstr>
      <vt:lpstr>Identifying a growth model</vt:lpstr>
      <vt:lpstr>Objectives</vt:lpstr>
      <vt:lpstr>Mixtures vs. pure larch</vt:lpstr>
      <vt:lpstr>Mixtures vs. pure larch</vt:lpstr>
      <vt:lpstr>Mixtures vs. pure larch</vt:lpstr>
      <vt:lpstr>Objectives</vt:lpstr>
      <vt:lpstr>Comparing metrics</vt:lpstr>
      <vt:lpstr>Comparing metrics</vt:lpstr>
      <vt:lpstr>Comparing metrics</vt:lpstr>
      <vt:lpstr>Conclusions – summary</vt:lpstr>
      <vt:lpstr>Moving forward</vt:lpstr>
      <vt:lpstr>PowerPoint Presentation</vt:lpstr>
      <vt:lpstr>Objectives</vt:lpstr>
      <vt:lpstr>Identifying a growth model</vt:lpstr>
      <vt:lpstr>Identifying a growth model</vt:lpstr>
      <vt:lpstr>Identifying a growth model</vt:lpstr>
      <vt:lpstr>Identifying a growth model</vt:lpstr>
      <vt:lpstr>Methods: BAI GAM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effects of forest community composition on western larch growth</dc:title>
  <dc:creator>Christian Mercado</dc:creator>
  <cp:lastModifiedBy>Mercado, Christian</cp:lastModifiedBy>
  <cp:revision>63</cp:revision>
  <dcterms:created xsi:type="dcterms:W3CDTF">2022-09-03T20:45:28Z</dcterms:created>
  <dcterms:modified xsi:type="dcterms:W3CDTF">2022-09-11T00:48:15Z</dcterms:modified>
</cp:coreProperties>
</file>